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2"/>
  </p:notesMasterIdLst>
  <p:sldIdLst>
    <p:sldId id="295" r:id="rId2"/>
    <p:sldId id="278" r:id="rId3"/>
    <p:sldId id="279" r:id="rId4"/>
    <p:sldId id="280" r:id="rId5"/>
    <p:sldId id="281" r:id="rId6"/>
    <p:sldId id="282" r:id="rId7"/>
    <p:sldId id="283" r:id="rId8"/>
    <p:sldId id="284" r:id="rId9"/>
    <p:sldId id="285" r:id="rId10"/>
    <p:sldId id="286" r:id="rId11"/>
    <p:sldId id="287" r:id="rId12"/>
    <p:sldId id="288" r:id="rId13"/>
    <p:sldId id="289" r:id="rId14"/>
    <p:sldId id="290" r:id="rId15"/>
    <p:sldId id="291" r:id="rId16"/>
    <p:sldId id="292" r:id="rId17"/>
    <p:sldId id="293" r:id="rId18"/>
    <p:sldId id="294" r:id="rId19"/>
    <p:sldId id="296" r:id="rId20"/>
    <p:sldId id="297" r:id="rId21"/>
    <p:sldId id="273" r:id="rId22"/>
    <p:sldId id="298" r:id="rId23"/>
    <p:sldId id="299" r:id="rId24"/>
    <p:sldId id="257" r:id="rId25"/>
    <p:sldId id="258" r:id="rId26"/>
    <p:sldId id="259" r:id="rId27"/>
    <p:sldId id="260" r:id="rId28"/>
    <p:sldId id="261" r:id="rId29"/>
    <p:sldId id="274" r:id="rId30"/>
    <p:sldId id="262" r:id="rId31"/>
    <p:sldId id="263" r:id="rId32"/>
    <p:sldId id="264" r:id="rId33"/>
    <p:sldId id="275" r:id="rId34"/>
    <p:sldId id="265" r:id="rId35"/>
    <p:sldId id="272" r:id="rId36"/>
    <p:sldId id="266" r:id="rId37"/>
    <p:sldId id="267" r:id="rId38"/>
    <p:sldId id="268" r:id="rId39"/>
    <p:sldId id="269" r:id="rId40"/>
    <p:sldId id="270" r:id="rId41"/>
    <p:sldId id="271" r:id="rId42"/>
    <p:sldId id="277" r:id="rId43"/>
    <p:sldId id="301" r:id="rId44"/>
    <p:sldId id="302" r:id="rId45"/>
    <p:sldId id="303" r:id="rId46"/>
    <p:sldId id="304" r:id="rId47"/>
    <p:sldId id="305" r:id="rId48"/>
    <p:sldId id="306" r:id="rId49"/>
    <p:sldId id="307" r:id="rId50"/>
    <p:sldId id="308" r:id="rId51"/>
    <p:sldId id="309" r:id="rId52"/>
    <p:sldId id="310" r:id="rId53"/>
    <p:sldId id="311" r:id="rId54"/>
    <p:sldId id="312" r:id="rId55"/>
    <p:sldId id="313" r:id="rId56"/>
    <p:sldId id="314" r:id="rId57"/>
    <p:sldId id="315" r:id="rId58"/>
    <p:sldId id="316" r:id="rId59"/>
    <p:sldId id="317" r:id="rId60"/>
    <p:sldId id="300" r:id="rId6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8A8A8"/>
    <a:srgbClr val="2626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21" autoAdjust="0"/>
    <p:restoredTop sz="81808" autoAdjust="0"/>
  </p:normalViewPr>
  <p:slideViewPr>
    <p:cSldViewPr snapToGrid="0">
      <p:cViewPr varScale="1">
        <p:scale>
          <a:sx n="94" d="100"/>
          <a:sy n="94" d="100"/>
        </p:scale>
        <p:origin x="139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FED9A4-8E77-4ECB-9E1E-FB3080C6A874}" type="datetimeFigureOut">
              <a:rPr lang="en-US" smtClean="0"/>
              <a:t>6/5/2016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D398A0-076A-49F6-82A8-CA0274244440}" type="slidenum">
              <a:rPr lang="en-US" smtClean="0"/>
              <a:t>‹#›</a:t>
            </a:fld>
            <a:endParaRPr lang="en-US"/>
          </a:p>
        </p:txBody>
      </p:sp>
    </p:spTree>
    <p:extLst>
      <p:ext uri="{BB962C8B-B14F-4D97-AF65-F5344CB8AC3E}">
        <p14:creationId xmlns:p14="http://schemas.microsoft.com/office/powerpoint/2010/main" val="27230486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a:solidFill>
                  <a:schemeClr val="tx1"/>
                </a:solidFill>
                <a:effectLst/>
                <a:latin typeface="+mn-lt"/>
                <a:ea typeface="+mn-ea"/>
                <a:cs typeface="+mn-cs"/>
              </a:rPr>
              <a:t>Matthew 25:31–46 (NASB95) </a:t>
            </a:r>
          </a:p>
          <a:p>
            <a:r>
              <a:rPr lang="en-US" sz="1200" u="none" strike="noStrike" kern="1200" baseline="30000" dirty="0">
                <a:solidFill>
                  <a:schemeClr val="tx1"/>
                </a:solidFill>
                <a:effectLst/>
                <a:latin typeface="+mn-lt"/>
                <a:ea typeface="+mn-ea"/>
                <a:cs typeface="+mn-cs"/>
              </a:rPr>
              <a:t>31</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“But when the Son of Man comes in His glory, and all the angels with Him, then He will sit on His glorious throne. </a:t>
            </a:r>
            <a:r>
              <a:rPr lang="en-US" sz="1200" u="none" strike="noStrike" kern="1200" baseline="30000" dirty="0">
                <a:solidFill>
                  <a:schemeClr val="tx1"/>
                </a:solidFill>
                <a:effectLst/>
                <a:latin typeface="+mn-lt"/>
                <a:ea typeface="+mn-ea"/>
                <a:cs typeface="+mn-cs"/>
              </a:rPr>
              <a:t>32</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“All the nations will be gathered before Him; and He will separate them from one another, as the shepherd separates the sheep from the goats; </a:t>
            </a:r>
            <a:r>
              <a:rPr lang="en-US" sz="1200" u="none" strike="noStrike" kern="1200" baseline="30000" dirty="0">
                <a:solidFill>
                  <a:schemeClr val="tx1"/>
                </a:solidFill>
                <a:effectLst/>
                <a:latin typeface="+mn-lt"/>
                <a:ea typeface="+mn-ea"/>
                <a:cs typeface="+mn-cs"/>
              </a:rPr>
              <a:t>33</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and He will put the sheep on His right, and the goats on the left. </a:t>
            </a:r>
            <a:r>
              <a:rPr lang="en-US" sz="1200" u="none" strike="noStrike" kern="1200" baseline="30000" dirty="0">
                <a:solidFill>
                  <a:schemeClr val="tx1"/>
                </a:solidFill>
                <a:effectLst/>
                <a:latin typeface="+mn-lt"/>
                <a:ea typeface="+mn-ea"/>
                <a:cs typeface="+mn-cs"/>
              </a:rPr>
              <a:t>34</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“Then the King will say to those on His right, ‘Come, you who are blessed of My Father, inherit the kingdom prepared for you from the foundation of the world. </a:t>
            </a:r>
            <a:r>
              <a:rPr lang="en-US" sz="1200" u="none" strike="noStrike" kern="1200" baseline="30000" dirty="0">
                <a:solidFill>
                  <a:schemeClr val="tx1"/>
                </a:solidFill>
                <a:effectLst/>
                <a:latin typeface="+mn-lt"/>
                <a:ea typeface="+mn-ea"/>
                <a:cs typeface="+mn-cs"/>
              </a:rPr>
              <a:t>35</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‘For I was hungry, and you gave Me </a:t>
            </a:r>
            <a:r>
              <a:rPr lang="en-US" sz="1200" i="1" kern="1200" dirty="0">
                <a:solidFill>
                  <a:schemeClr val="tx1"/>
                </a:solidFill>
                <a:effectLst/>
                <a:latin typeface="+mn-lt"/>
                <a:ea typeface="+mn-ea"/>
                <a:cs typeface="+mn-cs"/>
              </a:rPr>
              <a:t>something</a:t>
            </a:r>
            <a:r>
              <a:rPr lang="en-US" sz="1200" kern="1200" dirty="0">
                <a:solidFill>
                  <a:schemeClr val="tx1"/>
                </a:solidFill>
                <a:effectLst/>
                <a:latin typeface="+mn-lt"/>
                <a:ea typeface="+mn-ea"/>
                <a:cs typeface="+mn-cs"/>
              </a:rPr>
              <a:t> to eat; I was thirsty, and you gave Me </a:t>
            </a:r>
            <a:r>
              <a:rPr lang="en-US" sz="1200" i="1" kern="1200" dirty="0">
                <a:solidFill>
                  <a:schemeClr val="tx1"/>
                </a:solidFill>
                <a:effectLst/>
                <a:latin typeface="+mn-lt"/>
                <a:ea typeface="+mn-ea"/>
                <a:cs typeface="+mn-cs"/>
              </a:rPr>
              <a:t>something</a:t>
            </a:r>
            <a:r>
              <a:rPr lang="en-US" sz="1200" kern="1200" dirty="0">
                <a:solidFill>
                  <a:schemeClr val="tx1"/>
                </a:solidFill>
                <a:effectLst/>
                <a:latin typeface="+mn-lt"/>
                <a:ea typeface="+mn-ea"/>
                <a:cs typeface="+mn-cs"/>
              </a:rPr>
              <a:t> to drink; I was a stranger, and you invited Me in; </a:t>
            </a:r>
            <a:r>
              <a:rPr lang="en-US" sz="1200" u="none" strike="noStrike" kern="1200" baseline="30000" dirty="0">
                <a:solidFill>
                  <a:schemeClr val="tx1"/>
                </a:solidFill>
                <a:effectLst/>
                <a:latin typeface="+mn-lt"/>
                <a:ea typeface="+mn-ea"/>
                <a:cs typeface="+mn-cs"/>
              </a:rPr>
              <a:t>36</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naked, and you clothed Me; I was sick, and you visited Me; I was in prison, and you came to Me.’ </a:t>
            </a:r>
            <a:r>
              <a:rPr lang="en-US" sz="1200" u="none" strike="noStrike" kern="1200" baseline="30000" dirty="0">
                <a:solidFill>
                  <a:schemeClr val="tx1"/>
                </a:solidFill>
                <a:effectLst/>
                <a:latin typeface="+mn-lt"/>
                <a:ea typeface="+mn-ea"/>
                <a:cs typeface="+mn-cs"/>
              </a:rPr>
              <a:t>37</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“Then the righteous will answer Him, ‘Lord, when did we see You hungry, and feed You, or thirsty, and give You </a:t>
            </a:r>
            <a:r>
              <a:rPr lang="en-US" sz="1200" i="1" kern="1200" dirty="0">
                <a:solidFill>
                  <a:schemeClr val="tx1"/>
                </a:solidFill>
                <a:effectLst/>
                <a:latin typeface="+mn-lt"/>
                <a:ea typeface="+mn-ea"/>
                <a:cs typeface="+mn-cs"/>
              </a:rPr>
              <a:t>something</a:t>
            </a:r>
            <a:r>
              <a:rPr lang="en-US" sz="1200" kern="1200" dirty="0">
                <a:solidFill>
                  <a:schemeClr val="tx1"/>
                </a:solidFill>
                <a:effectLst/>
                <a:latin typeface="+mn-lt"/>
                <a:ea typeface="+mn-ea"/>
                <a:cs typeface="+mn-cs"/>
              </a:rPr>
              <a:t> to drink? </a:t>
            </a:r>
            <a:r>
              <a:rPr lang="en-US" sz="1200" u="none" strike="noStrike" kern="1200" baseline="30000" dirty="0">
                <a:solidFill>
                  <a:schemeClr val="tx1"/>
                </a:solidFill>
                <a:effectLst/>
                <a:latin typeface="+mn-lt"/>
                <a:ea typeface="+mn-ea"/>
                <a:cs typeface="+mn-cs"/>
              </a:rPr>
              <a:t>38</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‘And when did we see You a stranger, and invite You in, or naked, and clothe You? </a:t>
            </a:r>
            <a:r>
              <a:rPr lang="en-US" sz="1200" u="none" strike="noStrike" kern="1200" baseline="30000" dirty="0">
                <a:solidFill>
                  <a:schemeClr val="tx1"/>
                </a:solidFill>
                <a:effectLst/>
                <a:latin typeface="+mn-lt"/>
                <a:ea typeface="+mn-ea"/>
                <a:cs typeface="+mn-cs"/>
              </a:rPr>
              <a:t>39</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‘When did we see You sick, or in prison, and come to You?’ </a:t>
            </a:r>
            <a:r>
              <a:rPr lang="en-US" sz="1200" u="none" strike="noStrike" kern="1200" baseline="30000" dirty="0">
                <a:solidFill>
                  <a:schemeClr val="tx1"/>
                </a:solidFill>
                <a:effectLst/>
                <a:latin typeface="+mn-lt"/>
                <a:ea typeface="+mn-ea"/>
                <a:cs typeface="+mn-cs"/>
              </a:rPr>
              <a:t>40</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 King will answer and say to them, ‘Truly I say to you, to the extent that you did it to one of these brothers of Mine, </a:t>
            </a:r>
            <a:r>
              <a:rPr lang="en-US" sz="1200" i="1" kern="1200" dirty="0">
                <a:solidFill>
                  <a:schemeClr val="tx1"/>
                </a:solidFill>
                <a:effectLst/>
                <a:latin typeface="+mn-lt"/>
                <a:ea typeface="+mn-ea"/>
                <a:cs typeface="+mn-cs"/>
              </a:rPr>
              <a:t>even</a:t>
            </a:r>
            <a:r>
              <a:rPr lang="en-US" sz="1200" kern="1200" dirty="0">
                <a:solidFill>
                  <a:schemeClr val="tx1"/>
                </a:solidFill>
                <a:effectLst/>
                <a:latin typeface="+mn-lt"/>
                <a:ea typeface="+mn-ea"/>
                <a:cs typeface="+mn-cs"/>
              </a:rPr>
              <a:t> the least </a:t>
            </a:r>
            <a:r>
              <a:rPr lang="en-US" sz="1200" i="1" kern="1200" dirty="0">
                <a:solidFill>
                  <a:schemeClr val="tx1"/>
                </a:solidFill>
                <a:effectLst/>
                <a:latin typeface="+mn-lt"/>
                <a:ea typeface="+mn-ea"/>
                <a:cs typeface="+mn-cs"/>
              </a:rPr>
              <a:t>of them,</a:t>
            </a:r>
            <a:r>
              <a:rPr lang="en-US" sz="1200" kern="1200" dirty="0">
                <a:solidFill>
                  <a:schemeClr val="tx1"/>
                </a:solidFill>
                <a:effectLst/>
                <a:latin typeface="+mn-lt"/>
                <a:ea typeface="+mn-ea"/>
                <a:cs typeface="+mn-cs"/>
              </a:rPr>
              <a:t> you did it to Me.’ </a:t>
            </a:r>
            <a:r>
              <a:rPr lang="en-US" sz="1200" u="none" strike="noStrike" kern="1200" baseline="30000" dirty="0">
                <a:solidFill>
                  <a:schemeClr val="tx1"/>
                </a:solidFill>
                <a:effectLst/>
                <a:latin typeface="+mn-lt"/>
                <a:ea typeface="+mn-ea"/>
                <a:cs typeface="+mn-cs"/>
              </a:rPr>
              <a:t>41</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“Then He will also say to those on His left, ‘Depart from Me, accursed ones, into the eternal fire which has been prepared for the devil and his angels; </a:t>
            </a:r>
            <a:r>
              <a:rPr lang="en-US" sz="1200" u="none" strike="noStrike" kern="1200" baseline="30000" dirty="0">
                <a:solidFill>
                  <a:schemeClr val="tx1"/>
                </a:solidFill>
                <a:effectLst/>
                <a:latin typeface="+mn-lt"/>
                <a:ea typeface="+mn-ea"/>
                <a:cs typeface="+mn-cs"/>
              </a:rPr>
              <a:t>42</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for I was hungry, and you gave Me </a:t>
            </a:r>
            <a:r>
              <a:rPr lang="en-US" sz="1200" i="1" kern="1200" dirty="0">
                <a:solidFill>
                  <a:schemeClr val="tx1"/>
                </a:solidFill>
                <a:effectLst/>
                <a:latin typeface="+mn-lt"/>
                <a:ea typeface="+mn-ea"/>
                <a:cs typeface="+mn-cs"/>
              </a:rPr>
              <a:t>nothing</a:t>
            </a:r>
            <a:r>
              <a:rPr lang="en-US" sz="1200" kern="1200" dirty="0">
                <a:solidFill>
                  <a:schemeClr val="tx1"/>
                </a:solidFill>
                <a:effectLst/>
                <a:latin typeface="+mn-lt"/>
                <a:ea typeface="+mn-ea"/>
                <a:cs typeface="+mn-cs"/>
              </a:rPr>
              <a:t> to eat; I was thirsty, and you gave Me nothing to drink; </a:t>
            </a:r>
            <a:r>
              <a:rPr lang="en-US" sz="1200" u="none" strike="noStrike" kern="1200" baseline="30000" dirty="0">
                <a:solidFill>
                  <a:schemeClr val="tx1"/>
                </a:solidFill>
                <a:effectLst/>
                <a:latin typeface="+mn-lt"/>
                <a:ea typeface="+mn-ea"/>
                <a:cs typeface="+mn-cs"/>
              </a:rPr>
              <a:t>43</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 was a stranger, and you did not invite Me in; naked, and you did not clothe Me; sick, and in prison, and you did not visit Me.’ </a:t>
            </a:r>
            <a:r>
              <a:rPr lang="en-US" sz="1200" u="none" strike="noStrike" kern="1200" baseline="30000" dirty="0">
                <a:solidFill>
                  <a:schemeClr val="tx1"/>
                </a:solidFill>
                <a:effectLst/>
                <a:latin typeface="+mn-lt"/>
                <a:ea typeface="+mn-ea"/>
                <a:cs typeface="+mn-cs"/>
              </a:rPr>
              <a:t>44</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“Then they themselves also will answer, ‘Lord, when did we see You hungry, or thirsty, or a stranger, or naked, or sick, or in prison, and did not take care of You?’ </a:t>
            </a:r>
            <a:r>
              <a:rPr lang="en-US" sz="1200" u="none" strike="noStrike" kern="1200" baseline="30000" dirty="0">
                <a:solidFill>
                  <a:schemeClr val="tx1"/>
                </a:solidFill>
                <a:effectLst/>
                <a:latin typeface="+mn-lt"/>
                <a:ea typeface="+mn-ea"/>
                <a:cs typeface="+mn-cs"/>
              </a:rPr>
              <a:t>45</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“Then He will answer them, ‘Truly I say to you, to the extent that you did not do it to one of the least of these, you did not do it to Me.’ </a:t>
            </a:r>
            <a:r>
              <a:rPr lang="en-US" sz="1200" u="none" strike="noStrike" kern="1200" baseline="30000" dirty="0">
                <a:solidFill>
                  <a:schemeClr val="tx1"/>
                </a:solidFill>
                <a:effectLst/>
                <a:latin typeface="+mn-lt"/>
                <a:ea typeface="+mn-ea"/>
                <a:cs typeface="+mn-cs"/>
              </a:rPr>
              <a:t>46</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“These will go away into eternal punishment, but the righteous into eternal life.” </a:t>
            </a:r>
          </a:p>
          <a:p>
            <a:endParaRPr lang="en-US" altLang="en-US" dirty="0"/>
          </a:p>
          <a:p>
            <a:r>
              <a:rPr lang="en-US" sz="1200" kern="1200" dirty="0">
                <a:solidFill>
                  <a:schemeClr val="tx1"/>
                </a:solidFill>
                <a:effectLst/>
                <a:latin typeface="+mn-lt"/>
                <a:ea typeface="+mn-ea"/>
                <a:cs typeface="+mn-cs"/>
              </a:rPr>
              <a:t>Revelation 20:11–15 (NASB95) </a:t>
            </a:r>
          </a:p>
          <a:p>
            <a:r>
              <a:rPr lang="en-US" sz="1200" u="none" strike="noStrike" kern="1200" baseline="30000" dirty="0">
                <a:solidFill>
                  <a:schemeClr val="tx1"/>
                </a:solidFill>
                <a:effectLst/>
                <a:latin typeface="+mn-lt"/>
                <a:ea typeface="+mn-ea"/>
                <a:cs typeface="+mn-cs"/>
              </a:rPr>
              <a:t>11</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Then I saw a great white throne and Him who sat upon it, from whose presence earth and heaven fled away, and no place was found for them. </a:t>
            </a:r>
            <a:r>
              <a:rPr lang="en-US" sz="1200" u="none" strike="noStrike" kern="1200" baseline="30000" dirty="0">
                <a:solidFill>
                  <a:schemeClr val="tx1"/>
                </a:solidFill>
                <a:effectLst/>
                <a:latin typeface="+mn-lt"/>
                <a:ea typeface="+mn-ea"/>
                <a:cs typeface="+mn-cs"/>
              </a:rPr>
              <a:t>12</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And I saw the dead, the great and the small, standing before the throne, and books were opened; and another book was opened, which is </a:t>
            </a:r>
            <a:r>
              <a:rPr lang="en-US" sz="1200" i="1" kern="1200" dirty="0">
                <a:solidFill>
                  <a:schemeClr val="tx1"/>
                </a:solidFill>
                <a:effectLst/>
                <a:latin typeface="+mn-lt"/>
                <a:ea typeface="+mn-ea"/>
                <a:cs typeface="+mn-cs"/>
              </a:rPr>
              <a:t>the book</a:t>
            </a:r>
            <a:r>
              <a:rPr lang="en-US" sz="1200" kern="1200" dirty="0">
                <a:solidFill>
                  <a:schemeClr val="tx1"/>
                </a:solidFill>
                <a:effectLst/>
                <a:latin typeface="+mn-lt"/>
                <a:ea typeface="+mn-ea"/>
                <a:cs typeface="+mn-cs"/>
              </a:rPr>
              <a:t> of life; and the dead were judged from the things which were written in the books, according to their deeds. </a:t>
            </a:r>
            <a:r>
              <a:rPr lang="en-US" sz="1200" u="none" strike="noStrike" kern="1200" baseline="30000" dirty="0">
                <a:solidFill>
                  <a:schemeClr val="tx1"/>
                </a:solidFill>
                <a:effectLst/>
                <a:latin typeface="+mn-lt"/>
                <a:ea typeface="+mn-ea"/>
                <a:cs typeface="+mn-cs"/>
              </a:rPr>
              <a:t>13</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And the sea gave up the dead which were in it, and death and Hades gave up the dead which were in them; and they were judged, every one </a:t>
            </a:r>
            <a:r>
              <a:rPr lang="en-US" sz="1200" i="1" kern="1200" dirty="0">
                <a:solidFill>
                  <a:schemeClr val="tx1"/>
                </a:solidFill>
                <a:effectLst/>
                <a:latin typeface="+mn-lt"/>
                <a:ea typeface="+mn-ea"/>
                <a:cs typeface="+mn-cs"/>
              </a:rPr>
              <a:t>of them</a:t>
            </a:r>
            <a:r>
              <a:rPr lang="en-US" sz="1200" kern="1200" dirty="0">
                <a:solidFill>
                  <a:schemeClr val="tx1"/>
                </a:solidFill>
                <a:effectLst/>
                <a:latin typeface="+mn-lt"/>
                <a:ea typeface="+mn-ea"/>
                <a:cs typeface="+mn-cs"/>
              </a:rPr>
              <a:t> according to their deeds. </a:t>
            </a:r>
            <a:r>
              <a:rPr lang="en-US" sz="1200" u="none" strike="noStrike" kern="1200" baseline="30000" dirty="0">
                <a:solidFill>
                  <a:schemeClr val="tx1"/>
                </a:solidFill>
                <a:effectLst/>
                <a:latin typeface="+mn-lt"/>
                <a:ea typeface="+mn-ea"/>
                <a:cs typeface="+mn-cs"/>
              </a:rPr>
              <a:t>14</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Then death and Hades were thrown into the lake of fire. This is the second death, the lake of fire. </a:t>
            </a:r>
            <a:r>
              <a:rPr lang="en-US" sz="1200" u="none" strike="noStrike" kern="1200" baseline="30000" dirty="0">
                <a:solidFill>
                  <a:schemeClr val="tx1"/>
                </a:solidFill>
                <a:effectLst/>
                <a:latin typeface="+mn-lt"/>
                <a:ea typeface="+mn-ea"/>
                <a:cs typeface="+mn-cs"/>
              </a:rPr>
              <a:t>15</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And if anyone’s name was not found written in the book of life, he was thrown into the lake of fire. </a:t>
            </a:r>
          </a:p>
          <a:p>
            <a:br>
              <a:rPr lang="en-US" altLang="en-US" dirty="0"/>
            </a:br>
            <a:br>
              <a:rPr lang="en-US" altLang="en-US" dirty="0"/>
            </a:br>
            <a:r>
              <a:rPr lang="en-US" sz="1200" kern="1200" dirty="0">
                <a:solidFill>
                  <a:schemeClr val="tx1"/>
                </a:solidFill>
                <a:effectLst/>
                <a:latin typeface="+mn-lt"/>
                <a:ea typeface="+mn-ea"/>
                <a:cs typeface="+mn-cs"/>
              </a:rPr>
              <a:t>1 Corinthians 15:35–58 (NASB95) </a:t>
            </a:r>
          </a:p>
          <a:p>
            <a:r>
              <a:rPr lang="en-US" sz="1200" u="none" strike="noStrike" kern="1200" baseline="30000" dirty="0">
                <a:solidFill>
                  <a:schemeClr val="tx1"/>
                </a:solidFill>
                <a:effectLst/>
                <a:latin typeface="+mn-lt"/>
                <a:ea typeface="+mn-ea"/>
                <a:cs typeface="+mn-cs"/>
              </a:rPr>
              <a:t>35</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But someone will say, “How are the dead raised? And with what kind of body do they come?” </a:t>
            </a:r>
            <a:r>
              <a:rPr lang="en-US" sz="1200" u="none" strike="noStrike" kern="1200" baseline="30000" dirty="0">
                <a:solidFill>
                  <a:schemeClr val="tx1"/>
                </a:solidFill>
                <a:effectLst/>
                <a:latin typeface="+mn-lt"/>
                <a:ea typeface="+mn-ea"/>
                <a:cs typeface="+mn-cs"/>
              </a:rPr>
              <a:t>36</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You fool! That which you sow does not come to life unless it dies; </a:t>
            </a:r>
            <a:r>
              <a:rPr lang="en-US" sz="1200" u="none" strike="noStrike" kern="1200" baseline="30000" dirty="0">
                <a:solidFill>
                  <a:schemeClr val="tx1"/>
                </a:solidFill>
                <a:effectLst/>
                <a:latin typeface="+mn-lt"/>
                <a:ea typeface="+mn-ea"/>
                <a:cs typeface="+mn-cs"/>
              </a:rPr>
              <a:t>37</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and that which you sow, you do not sow the body which is to be, but a bare grain, perhaps of wheat or of something else. </a:t>
            </a:r>
            <a:r>
              <a:rPr lang="en-US" sz="1200" u="none" strike="noStrike" kern="1200" baseline="30000" dirty="0">
                <a:solidFill>
                  <a:schemeClr val="tx1"/>
                </a:solidFill>
                <a:effectLst/>
                <a:latin typeface="+mn-lt"/>
                <a:ea typeface="+mn-ea"/>
                <a:cs typeface="+mn-cs"/>
              </a:rPr>
              <a:t>38</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But God gives it a body just as He wished, and to each of the seeds a body of its own. </a:t>
            </a:r>
            <a:r>
              <a:rPr lang="en-US" sz="1200" u="none" strike="noStrike" kern="1200" baseline="30000" dirty="0">
                <a:solidFill>
                  <a:schemeClr val="tx1"/>
                </a:solidFill>
                <a:effectLst/>
                <a:latin typeface="+mn-lt"/>
                <a:ea typeface="+mn-ea"/>
                <a:cs typeface="+mn-cs"/>
              </a:rPr>
              <a:t>39</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All flesh is not the same flesh, but there is one </a:t>
            </a:r>
            <a:r>
              <a:rPr lang="en-US" sz="1200" i="1" kern="1200" dirty="0">
                <a:solidFill>
                  <a:schemeClr val="tx1"/>
                </a:solidFill>
                <a:effectLst/>
                <a:latin typeface="+mn-lt"/>
                <a:ea typeface="+mn-ea"/>
                <a:cs typeface="+mn-cs"/>
              </a:rPr>
              <a:t>flesh</a:t>
            </a:r>
            <a:r>
              <a:rPr lang="en-US" sz="1200" kern="1200" dirty="0">
                <a:solidFill>
                  <a:schemeClr val="tx1"/>
                </a:solidFill>
                <a:effectLst/>
                <a:latin typeface="+mn-lt"/>
                <a:ea typeface="+mn-ea"/>
                <a:cs typeface="+mn-cs"/>
              </a:rPr>
              <a:t> of men, and another flesh of beasts, and another flesh of birds, and another of fish. </a:t>
            </a:r>
            <a:r>
              <a:rPr lang="en-US" sz="1200" u="none" strike="noStrike" kern="1200" baseline="30000" dirty="0">
                <a:solidFill>
                  <a:schemeClr val="tx1"/>
                </a:solidFill>
                <a:effectLst/>
                <a:latin typeface="+mn-lt"/>
                <a:ea typeface="+mn-ea"/>
                <a:cs typeface="+mn-cs"/>
              </a:rPr>
              <a:t>40</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There are also heavenly bodies and earthly bodies, but the glory of the heavenly is one, and the </a:t>
            </a:r>
            <a:r>
              <a:rPr lang="en-US" sz="1200" i="1" kern="1200" dirty="0">
                <a:solidFill>
                  <a:schemeClr val="tx1"/>
                </a:solidFill>
                <a:effectLst/>
                <a:latin typeface="+mn-lt"/>
                <a:ea typeface="+mn-ea"/>
                <a:cs typeface="+mn-cs"/>
              </a:rPr>
              <a:t>glory</a:t>
            </a:r>
            <a:r>
              <a:rPr lang="en-US" sz="1200" kern="1200" dirty="0">
                <a:solidFill>
                  <a:schemeClr val="tx1"/>
                </a:solidFill>
                <a:effectLst/>
                <a:latin typeface="+mn-lt"/>
                <a:ea typeface="+mn-ea"/>
                <a:cs typeface="+mn-cs"/>
              </a:rPr>
              <a:t> of the earthly is another. </a:t>
            </a:r>
            <a:r>
              <a:rPr lang="en-US" sz="1200" u="none" strike="noStrike" kern="1200" baseline="30000" dirty="0">
                <a:solidFill>
                  <a:schemeClr val="tx1"/>
                </a:solidFill>
                <a:effectLst/>
                <a:latin typeface="+mn-lt"/>
                <a:ea typeface="+mn-ea"/>
                <a:cs typeface="+mn-cs"/>
              </a:rPr>
              <a:t>41</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There is one glory of the sun, and another glory of the moon, and another glory of the stars; for star differs from star in glory. </a:t>
            </a:r>
            <a:r>
              <a:rPr lang="en-US" sz="1200" u="none" strike="noStrike" kern="1200" baseline="30000" dirty="0">
                <a:solidFill>
                  <a:schemeClr val="tx1"/>
                </a:solidFill>
                <a:effectLst/>
                <a:latin typeface="+mn-lt"/>
                <a:ea typeface="+mn-ea"/>
                <a:cs typeface="+mn-cs"/>
              </a:rPr>
              <a:t>42</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So also is the resurrection of the dead. It is sown a perishable </a:t>
            </a:r>
            <a:r>
              <a:rPr lang="en-US" sz="1200" i="1" kern="1200" dirty="0">
                <a:solidFill>
                  <a:schemeClr val="tx1"/>
                </a:solidFill>
                <a:effectLst/>
                <a:latin typeface="+mn-lt"/>
                <a:ea typeface="+mn-ea"/>
                <a:cs typeface="+mn-cs"/>
              </a:rPr>
              <a:t>body</a:t>
            </a:r>
            <a:r>
              <a:rPr lang="en-US" sz="1200" kern="1200" dirty="0">
                <a:solidFill>
                  <a:schemeClr val="tx1"/>
                </a:solidFill>
                <a:effectLst/>
                <a:latin typeface="+mn-lt"/>
                <a:ea typeface="+mn-ea"/>
                <a:cs typeface="+mn-cs"/>
              </a:rPr>
              <a:t>, it is raised an imperishable </a:t>
            </a:r>
            <a:r>
              <a:rPr lang="en-US" sz="1200" i="1" kern="1200" dirty="0">
                <a:solidFill>
                  <a:schemeClr val="tx1"/>
                </a:solidFill>
                <a:effectLst/>
                <a:latin typeface="+mn-lt"/>
                <a:ea typeface="+mn-ea"/>
                <a:cs typeface="+mn-cs"/>
              </a:rPr>
              <a:t>body;</a:t>
            </a:r>
            <a:r>
              <a:rPr lang="en-US" sz="1200" kern="1200" dirty="0">
                <a:solidFill>
                  <a:schemeClr val="tx1"/>
                </a:solidFill>
                <a:effectLst/>
                <a:latin typeface="+mn-lt"/>
                <a:ea typeface="+mn-ea"/>
                <a:cs typeface="+mn-cs"/>
              </a:rPr>
              <a:t> </a:t>
            </a:r>
            <a:r>
              <a:rPr lang="en-US" sz="1200" u="none" strike="noStrike" kern="1200" baseline="30000" dirty="0">
                <a:solidFill>
                  <a:schemeClr val="tx1"/>
                </a:solidFill>
                <a:effectLst/>
                <a:latin typeface="+mn-lt"/>
                <a:ea typeface="+mn-ea"/>
                <a:cs typeface="+mn-cs"/>
              </a:rPr>
              <a:t>43</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it is sown in dishonor, it is raised in glory; it is sown in weakness, it is raised in power; </a:t>
            </a:r>
            <a:r>
              <a:rPr lang="en-US" sz="1200" u="none" strike="noStrike" kern="1200" baseline="30000" dirty="0">
                <a:solidFill>
                  <a:schemeClr val="tx1"/>
                </a:solidFill>
                <a:effectLst/>
                <a:latin typeface="+mn-lt"/>
                <a:ea typeface="+mn-ea"/>
                <a:cs typeface="+mn-cs"/>
              </a:rPr>
              <a:t>44</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it is sown a natural body, it is raised a spiritual body. If there is a natural body, there is also a spiritual </a:t>
            </a:r>
            <a:r>
              <a:rPr lang="en-US" sz="1200" i="1" kern="1200" dirty="0">
                <a:solidFill>
                  <a:schemeClr val="tx1"/>
                </a:solidFill>
                <a:effectLst/>
                <a:latin typeface="+mn-lt"/>
                <a:ea typeface="+mn-ea"/>
                <a:cs typeface="+mn-cs"/>
              </a:rPr>
              <a:t>body.</a:t>
            </a:r>
            <a:r>
              <a:rPr lang="en-US" sz="1200" kern="1200" dirty="0">
                <a:solidFill>
                  <a:schemeClr val="tx1"/>
                </a:solidFill>
                <a:effectLst/>
                <a:latin typeface="+mn-lt"/>
                <a:ea typeface="+mn-ea"/>
                <a:cs typeface="+mn-cs"/>
              </a:rPr>
              <a:t> </a:t>
            </a:r>
            <a:r>
              <a:rPr lang="en-US" sz="1200" u="none" strike="noStrike" kern="1200" baseline="30000" dirty="0">
                <a:solidFill>
                  <a:schemeClr val="tx1"/>
                </a:solidFill>
                <a:effectLst/>
                <a:latin typeface="+mn-lt"/>
                <a:ea typeface="+mn-ea"/>
                <a:cs typeface="+mn-cs"/>
              </a:rPr>
              <a:t>45</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So also it is written, “The first </a:t>
            </a:r>
            <a:r>
              <a:rPr lang="en-US" sz="1200" kern="1200" cap="small" dirty="0">
                <a:solidFill>
                  <a:schemeClr val="tx1"/>
                </a:solidFill>
                <a:effectLst/>
                <a:latin typeface="+mn-lt"/>
                <a:ea typeface="+mn-ea"/>
                <a:cs typeface="+mn-cs"/>
              </a:rPr>
              <a:t>man</a:t>
            </a:r>
            <a:r>
              <a:rPr lang="en-US" sz="1200" kern="1200" dirty="0">
                <a:solidFill>
                  <a:schemeClr val="tx1"/>
                </a:solidFill>
                <a:effectLst/>
                <a:latin typeface="+mn-lt"/>
                <a:ea typeface="+mn-ea"/>
                <a:cs typeface="+mn-cs"/>
              </a:rPr>
              <a:t>, Adam, </a:t>
            </a:r>
            <a:r>
              <a:rPr lang="en-US" sz="1200" kern="1200" cap="small" dirty="0">
                <a:solidFill>
                  <a:schemeClr val="tx1"/>
                </a:solidFill>
                <a:effectLst/>
                <a:latin typeface="+mn-lt"/>
                <a:ea typeface="+mn-ea"/>
                <a:cs typeface="+mn-cs"/>
              </a:rPr>
              <a:t>became a living soul</a:t>
            </a:r>
            <a:r>
              <a:rPr lang="en-US" sz="1200" kern="1200" dirty="0">
                <a:solidFill>
                  <a:schemeClr val="tx1"/>
                </a:solidFill>
                <a:effectLst/>
                <a:latin typeface="+mn-lt"/>
                <a:ea typeface="+mn-ea"/>
                <a:cs typeface="+mn-cs"/>
              </a:rPr>
              <a:t>.” The last Adam </a:t>
            </a:r>
            <a:r>
              <a:rPr lang="en-US" sz="1200" i="1" kern="1200" dirty="0">
                <a:solidFill>
                  <a:schemeClr val="tx1"/>
                </a:solidFill>
                <a:effectLst/>
                <a:latin typeface="+mn-lt"/>
                <a:ea typeface="+mn-ea"/>
                <a:cs typeface="+mn-cs"/>
              </a:rPr>
              <a:t>became</a:t>
            </a:r>
            <a:r>
              <a:rPr lang="en-US" sz="1200" kern="1200" dirty="0">
                <a:solidFill>
                  <a:schemeClr val="tx1"/>
                </a:solidFill>
                <a:effectLst/>
                <a:latin typeface="+mn-lt"/>
                <a:ea typeface="+mn-ea"/>
                <a:cs typeface="+mn-cs"/>
              </a:rPr>
              <a:t> a life-giving spirit. </a:t>
            </a:r>
            <a:r>
              <a:rPr lang="en-US" sz="1200" u="none" strike="noStrike" kern="1200" baseline="30000" dirty="0">
                <a:solidFill>
                  <a:schemeClr val="tx1"/>
                </a:solidFill>
                <a:effectLst/>
                <a:latin typeface="+mn-lt"/>
                <a:ea typeface="+mn-ea"/>
                <a:cs typeface="+mn-cs"/>
              </a:rPr>
              <a:t>46</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However, the spiritual is not first, but the natural; then the spiritual. </a:t>
            </a:r>
            <a:r>
              <a:rPr lang="en-US" sz="1200" u="none" strike="noStrike" kern="1200" baseline="30000" dirty="0">
                <a:solidFill>
                  <a:schemeClr val="tx1"/>
                </a:solidFill>
                <a:effectLst/>
                <a:latin typeface="+mn-lt"/>
                <a:ea typeface="+mn-ea"/>
                <a:cs typeface="+mn-cs"/>
              </a:rPr>
              <a:t>47</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 first man is from the earth, earthy; the second man is from heaven. </a:t>
            </a:r>
            <a:r>
              <a:rPr lang="en-US" sz="1200" u="none" strike="noStrike" kern="1200" baseline="30000" dirty="0">
                <a:solidFill>
                  <a:schemeClr val="tx1"/>
                </a:solidFill>
                <a:effectLst/>
                <a:latin typeface="+mn-lt"/>
                <a:ea typeface="+mn-ea"/>
                <a:cs typeface="+mn-cs"/>
              </a:rPr>
              <a:t>48</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As is the earthy, so also are those who are earthy; and as is the heavenly, so also are those who are heavenly. </a:t>
            </a:r>
            <a:r>
              <a:rPr lang="en-US" sz="1200" u="none" strike="noStrike" kern="1200" baseline="30000" dirty="0">
                <a:solidFill>
                  <a:schemeClr val="tx1"/>
                </a:solidFill>
                <a:effectLst/>
                <a:latin typeface="+mn-lt"/>
                <a:ea typeface="+mn-ea"/>
                <a:cs typeface="+mn-cs"/>
              </a:rPr>
              <a:t>49</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Just as we have borne the image of the earthy, we will also bear the image of the heavenly. </a:t>
            </a:r>
            <a:r>
              <a:rPr lang="en-US" sz="1200" u="none" strike="noStrike" kern="1200" baseline="30000" dirty="0">
                <a:solidFill>
                  <a:schemeClr val="tx1"/>
                </a:solidFill>
                <a:effectLst/>
                <a:latin typeface="+mn-lt"/>
                <a:ea typeface="+mn-ea"/>
                <a:cs typeface="+mn-cs"/>
              </a:rPr>
              <a:t>50</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Now I say this, brethren, that flesh and blood cannot inherit the kingdom of God; nor does the perishable inherit the imperishable. </a:t>
            </a:r>
            <a:r>
              <a:rPr lang="en-US" sz="1200" u="none" strike="noStrike" kern="1200" baseline="30000" dirty="0">
                <a:solidFill>
                  <a:schemeClr val="tx1"/>
                </a:solidFill>
                <a:effectLst/>
                <a:latin typeface="+mn-lt"/>
                <a:ea typeface="+mn-ea"/>
                <a:cs typeface="+mn-cs"/>
              </a:rPr>
              <a:t>51</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Behold, I tell you a mystery; we will not all sleep, but we will all be changed, </a:t>
            </a:r>
            <a:r>
              <a:rPr lang="en-US" sz="1200" u="none" strike="noStrike" kern="1200" baseline="30000" dirty="0">
                <a:solidFill>
                  <a:schemeClr val="tx1"/>
                </a:solidFill>
                <a:effectLst/>
                <a:latin typeface="+mn-lt"/>
                <a:ea typeface="+mn-ea"/>
                <a:cs typeface="+mn-cs"/>
              </a:rPr>
              <a:t>52</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in a moment, in the twinkling of an eye, at the last trumpet; for the trumpet will sound, and the dead will be raised imperishable, and we will be changed. </a:t>
            </a:r>
            <a:r>
              <a:rPr lang="en-US" sz="1200" u="none" strike="noStrike" kern="1200" baseline="30000" dirty="0">
                <a:solidFill>
                  <a:schemeClr val="tx1"/>
                </a:solidFill>
                <a:effectLst/>
                <a:latin typeface="+mn-lt"/>
                <a:ea typeface="+mn-ea"/>
                <a:cs typeface="+mn-cs"/>
              </a:rPr>
              <a:t>53</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For this perishable must put on the imperishable, and this mortal must put on immortality. </a:t>
            </a:r>
            <a:r>
              <a:rPr lang="en-US" sz="1200" u="none" strike="noStrike" kern="1200" baseline="30000" dirty="0">
                <a:solidFill>
                  <a:schemeClr val="tx1"/>
                </a:solidFill>
                <a:effectLst/>
                <a:latin typeface="+mn-lt"/>
                <a:ea typeface="+mn-ea"/>
                <a:cs typeface="+mn-cs"/>
              </a:rPr>
              <a:t>54</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But when this perishable will have put on the imperishable, and this mortal will have put on immortality, then will come about the saying that is written, “</a:t>
            </a:r>
            <a:r>
              <a:rPr lang="en-US" sz="1200" kern="1200" cap="small" dirty="0">
                <a:solidFill>
                  <a:schemeClr val="tx1"/>
                </a:solidFill>
                <a:effectLst/>
                <a:latin typeface="+mn-lt"/>
                <a:ea typeface="+mn-ea"/>
                <a:cs typeface="+mn-cs"/>
              </a:rPr>
              <a:t>Death is swallowed up</a:t>
            </a:r>
            <a:r>
              <a:rPr lang="en-US" sz="1200" kern="1200" dirty="0">
                <a:solidFill>
                  <a:schemeClr val="tx1"/>
                </a:solidFill>
                <a:effectLst/>
                <a:latin typeface="+mn-lt"/>
                <a:ea typeface="+mn-ea"/>
                <a:cs typeface="+mn-cs"/>
              </a:rPr>
              <a:t> in victory. </a:t>
            </a:r>
            <a:r>
              <a:rPr lang="en-US" sz="1200" u="none" strike="noStrike" kern="1200" baseline="30000" dirty="0">
                <a:solidFill>
                  <a:schemeClr val="tx1"/>
                </a:solidFill>
                <a:effectLst/>
                <a:latin typeface="+mn-lt"/>
                <a:ea typeface="+mn-ea"/>
                <a:cs typeface="+mn-cs"/>
              </a:rPr>
              <a:t>55</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“O </a:t>
            </a:r>
            <a:r>
              <a:rPr lang="en-US" sz="1200" kern="1200" cap="small" dirty="0">
                <a:solidFill>
                  <a:schemeClr val="tx1"/>
                </a:solidFill>
                <a:effectLst/>
                <a:latin typeface="+mn-lt"/>
                <a:ea typeface="+mn-ea"/>
                <a:cs typeface="+mn-cs"/>
              </a:rPr>
              <a:t>death</a:t>
            </a:r>
            <a:r>
              <a:rPr lang="en-US" sz="1200" kern="1200" dirty="0">
                <a:solidFill>
                  <a:schemeClr val="tx1"/>
                </a:solidFill>
                <a:effectLst/>
                <a:latin typeface="+mn-lt"/>
                <a:ea typeface="+mn-ea"/>
                <a:cs typeface="+mn-cs"/>
              </a:rPr>
              <a:t>, </a:t>
            </a:r>
            <a:r>
              <a:rPr lang="en-US" sz="1200" kern="1200" cap="small" dirty="0">
                <a:solidFill>
                  <a:schemeClr val="tx1"/>
                </a:solidFill>
                <a:effectLst/>
                <a:latin typeface="+mn-lt"/>
                <a:ea typeface="+mn-ea"/>
                <a:cs typeface="+mn-cs"/>
              </a:rPr>
              <a:t>where is your victory</a:t>
            </a:r>
            <a:r>
              <a:rPr lang="en-US" sz="1200" kern="1200" dirty="0">
                <a:solidFill>
                  <a:schemeClr val="tx1"/>
                </a:solidFill>
                <a:effectLst/>
                <a:latin typeface="+mn-lt"/>
                <a:ea typeface="+mn-ea"/>
                <a:cs typeface="+mn-cs"/>
              </a:rPr>
              <a:t>? O </a:t>
            </a:r>
            <a:r>
              <a:rPr lang="en-US" sz="1200" kern="1200" cap="small" dirty="0">
                <a:solidFill>
                  <a:schemeClr val="tx1"/>
                </a:solidFill>
                <a:effectLst/>
                <a:latin typeface="+mn-lt"/>
                <a:ea typeface="+mn-ea"/>
                <a:cs typeface="+mn-cs"/>
              </a:rPr>
              <a:t>death, where is your sting</a:t>
            </a:r>
            <a:r>
              <a:rPr lang="en-US" sz="1200" kern="1200" dirty="0">
                <a:solidFill>
                  <a:schemeClr val="tx1"/>
                </a:solidFill>
                <a:effectLst/>
                <a:latin typeface="+mn-lt"/>
                <a:ea typeface="+mn-ea"/>
                <a:cs typeface="+mn-cs"/>
              </a:rPr>
              <a:t>?” </a:t>
            </a:r>
            <a:r>
              <a:rPr lang="en-US" sz="1200" u="none" strike="noStrike" kern="1200" baseline="30000" dirty="0">
                <a:solidFill>
                  <a:schemeClr val="tx1"/>
                </a:solidFill>
                <a:effectLst/>
                <a:latin typeface="+mn-lt"/>
                <a:ea typeface="+mn-ea"/>
                <a:cs typeface="+mn-cs"/>
              </a:rPr>
              <a:t>56</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 sting of death is sin, and the power of sin is the law; </a:t>
            </a:r>
            <a:r>
              <a:rPr lang="en-US" sz="1200" u="none" strike="noStrike" kern="1200" baseline="30000" dirty="0">
                <a:solidFill>
                  <a:schemeClr val="tx1"/>
                </a:solidFill>
                <a:effectLst/>
                <a:latin typeface="+mn-lt"/>
                <a:ea typeface="+mn-ea"/>
                <a:cs typeface="+mn-cs"/>
              </a:rPr>
              <a:t>57</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but thanks be to God, who gives us the victory through our Lord Jesus Christ. </a:t>
            </a:r>
            <a:r>
              <a:rPr lang="en-US" sz="1200" u="none" strike="noStrike" kern="1200" baseline="30000" dirty="0">
                <a:solidFill>
                  <a:schemeClr val="tx1"/>
                </a:solidFill>
                <a:effectLst/>
                <a:latin typeface="+mn-lt"/>
                <a:ea typeface="+mn-ea"/>
                <a:cs typeface="+mn-cs"/>
              </a:rPr>
              <a:t>58</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Therefore, my beloved brethren, be steadfast, immovable, always abounding in the work of the Lord, knowing that your toil is not </a:t>
            </a:r>
            <a:r>
              <a:rPr lang="en-US" sz="1200" i="1" kern="1200" dirty="0">
                <a:solidFill>
                  <a:schemeClr val="tx1"/>
                </a:solidFill>
                <a:effectLst/>
                <a:latin typeface="+mn-lt"/>
                <a:ea typeface="+mn-ea"/>
                <a:cs typeface="+mn-cs"/>
              </a:rPr>
              <a:t>in</a:t>
            </a:r>
            <a:r>
              <a:rPr lang="en-US" sz="1200" kern="1200" dirty="0">
                <a:solidFill>
                  <a:schemeClr val="tx1"/>
                </a:solidFill>
                <a:effectLst/>
                <a:latin typeface="+mn-lt"/>
                <a:ea typeface="+mn-ea"/>
                <a:cs typeface="+mn-cs"/>
              </a:rPr>
              <a:t> vain in the Lord. </a:t>
            </a:r>
          </a:p>
          <a:p>
            <a:br>
              <a:rPr lang="en-US" altLang="en-US" dirty="0"/>
            </a:br>
            <a:r>
              <a:rPr lang="en-US" altLang="en-US" dirty="0"/>
              <a:t>---</a:t>
            </a:r>
            <a:br>
              <a:rPr lang="en-US" altLang="en-US" dirty="0"/>
            </a:br>
            <a:r>
              <a:rPr lang="en-US" sz="1200" kern="1200" dirty="0">
                <a:solidFill>
                  <a:schemeClr val="tx1"/>
                </a:solidFill>
                <a:effectLst/>
                <a:latin typeface="+mn-lt"/>
                <a:ea typeface="+mn-ea"/>
                <a:cs typeface="+mn-cs"/>
              </a:rPr>
              <a:t>John 6:39–40 (NASB95) </a:t>
            </a:r>
          </a:p>
          <a:p>
            <a:r>
              <a:rPr lang="en-US" sz="1200" u="none" strike="noStrike" kern="1200" baseline="30000" dirty="0">
                <a:solidFill>
                  <a:schemeClr val="tx1"/>
                </a:solidFill>
                <a:effectLst/>
                <a:latin typeface="+mn-lt"/>
                <a:ea typeface="+mn-ea"/>
                <a:cs typeface="+mn-cs"/>
              </a:rPr>
              <a:t>39</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“This is the will of Him who sent Me, that of all that He has given Me I lose nothing, but raise it up on the last day. </a:t>
            </a:r>
            <a:r>
              <a:rPr lang="en-US" sz="1200" u="none" strike="noStrike" kern="1200" baseline="30000" dirty="0">
                <a:solidFill>
                  <a:schemeClr val="tx1"/>
                </a:solidFill>
                <a:effectLst/>
                <a:latin typeface="+mn-lt"/>
                <a:ea typeface="+mn-ea"/>
                <a:cs typeface="+mn-cs"/>
              </a:rPr>
              <a:t>40</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“For this is the will of My Father, that everyone who beholds the Son and believes in Him will have eternal life, and I Myself will raise him up on the last day.” </a:t>
            </a:r>
          </a:p>
          <a:p>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John 6:54 (NASB95) </a:t>
            </a:r>
          </a:p>
          <a:p>
            <a:r>
              <a:rPr lang="en-US" sz="1200" u="none" strike="noStrike" kern="1200" baseline="30000" dirty="0">
                <a:solidFill>
                  <a:schemeClr val="tx1"/>
                </a:solidFill>
                <a:effectLst/>
                <a:latin typeface="+mn-lt"/>
                <a:ea typeface="+mn-ea"/>
                <a:cs typeface="+mn-cs"/>
              </a:rPr>
              <a:t>54</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“He who eats My flesh and drinks My blood has eternal life, and I will raise him up on the last day. </a:t>
            </a:r>
          </a:p>
          <a:p>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John 12:48 (NASB95) </a:t>
            </a:r>
          </a:p>
          <a:p>
            <a:r>
              <a:rPr lang="en-US" sz="1200" u="none" strike="noStrike" kern="1200" baseline="30000" dirty="0">
                <a:solidFill>
                  <a:schemeClr val="tx1"/>
                </a:solidFill>
                <a:effectLst/>
                <a:latin typeface="+mn-lt"/>
                <a:ea typeface="+mn-ea"/>
                <a:cs typeface="+mn-cs"/>
              </a:rPr>
              <a:t>48</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“He who rejects Me and does not receive My sayings, has one who judges him; the word I spoke is what will judge him at the last day. </a:t>
            </a:r>
          </a:p>
          <a:p>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1 Thessalonians 4:13–17 (NASB95) </a:t>
            </a:r>
          </a:p>
          <a:p>
            <a:r>
              <a:rPr lang="en-US" sz="1200" u="none" strike="noStrike" kern="1200" baseline="30000" dirty="0">
                <a:solidFill>
                  <a:schemeClr val="tx1"/>
                </a:solidFill>
                <a:effectLst/>
                <a:latin typeface="+mn-lt"/>
                <a:ea typeface="+mn-ea"/>
                <a:cs typeface="+mn-cs"/>
              </a:rPr>
              <a:t>13</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But we do not want you to be uninformed, brethren, about those who are asleep, so that you will not grieve as do the rest who have no hope. </a:t>
            </a:r>
            <a:r>
              <a:rPr lang="en-US" sz="1200" u="none" strike="noStrike" kern="1200" baseline="30000" dirty="0">
                <a:solidFill>
                  <a:schemeClr val="tx1"/>
                </a:solidFill>
                <a:effectLst/>
                <a:latin typeface="+mn-lt"/>
                <a:ea typeface="+mn-ea"/>
                <a:cs typeface="+mn-cs"/>
              </a:rPr>
              <a:t>14</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For if we believe that Jesus died and rose again, even so God will bring with Him those who have fallen asleep in Jesus. </a:t>
            </a:r>
            <a:r>
              <a:rPr lang="en-US" sz="1200" u="none" strike="noStrike" kern="1200" baseline="30000" dirty="0">
                <a:solidFill>
                  <a:schemeClr val="tx1"/>
                </a:solidFill>
                <a:effectLst/>
                <a:latin typeface="+mn-lt"/>
                <a:ea typeface="+mn-ea"/>
                <a:cs typeface="+mn-cs"/>
              </a:rPr>
              <a:t>15</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For this we say to you by the word of the Lord, that we who are alive and remain until the coming of the Lord, will not precede those who have fallen asleep. </a:t>
            </a:r>
            <a:r>
              <a:rPr lang="en-US" sz="1200" u="none" strike="noStrike" kern="1200" baseline="30000" dirty="0">
                <a:solidFill>
                  <a:schemeClr val="tx1"/>
                </a:solidFill>
                <a:effectLst/>
                <a:latin typeface="+mn-lt"/>
                <a:ea typeface="+mn-ea"/>
                <a:cs typeface="+mn-cs"/>
              </a:rPr>
              <a:t>16</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For the Lord Himself will descend from heaven with a shout, with the voice of </a:t>
            </a:r>
            <a:r>
              <a:rPr lang="en-US" sz="1200" i="1" kern="1200" dirty="0">
                <a:solidFill>
                  <a:schemeClr val="tx1"/>
                </a:solidFill>
                <a:effectLst/>
                <a:latin typeface="+mn-lt"/>
                <a:ea typeface="+mn-ea"/>
                <a:cs typeface="+mn-cs"/>
              </a:rPr>
              <a:t>the</a:t>
            </a:r>
            <a:r>
              <a:rPr lang="en-US" sz="1200" kern="1200" dirty="0">
                <a:solidFill>
                  <a:schemeClr val="tx1"/>
                </a:solidFill>
                <a:effectLst/>
                <a:latin typeface="+mn-lt"/>
                <a:ea typeface="+mn-ea"/>
                <a:cs typeface="+mn-cs"/>
              </a:rPr>
              <a:t> archangel and with the trumpet of God, and the dead in Christ will rise first. </a:t>
            </a:r>
            <a:r>
              <a:rPr lang="en-US" sz="1200" u="none" strike="noStrike" kern="1200" baseline="30000" dirty="0">
                <a:solidFill>
                  <a:schemeClr val="tx1"/>
                </a:solidFill>
                <a:effectLst/>
                <a:latin typeface="+mn-lt"/>
                <a:ea typeface="+mn-ea"/>
                <a:cs typeface="+mn-cs"/>
              </a:rPr>
              <a:t>17</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Then we who are alive and remain will be caught up together with them in the clouds to meet the Lord in the air, and so we shall always be with the Lord. </a:t>
            </a:r>
          </a:p>
          <a:p>
            <a:endParaRPr lang="en-US" altLang="en-US" dirty="0"/>
          </a:p>
        </p:txBody>
      </p:sp>
      <p:sp>
        <p:nvSpPr>
          <p:cNvPr id="1136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098E5AE-4EB0-4E84-836C-05AD569F82A3}" type="slidenum">
              <a:rPr lang="en-US" altLang="en-US" smtClean="0"/>
              <a:pPr/>
              <a:t>17</a:t>
            </a:fld>
            <a:endParaRPr lang="en-US" altLang="en-US"/>
          </a:p>
        </p:txBody>
      </p:sp>
    </p:spTree>
    <p:extLst>
      <p:ext uri="{BB962C8B-B14F-4D97-AF65-F5344CB8AC3E}">
        <p14:creationId xmlns:p14="http://schemas.microsoft.com/office/powerpoint/2010/main" val="1244211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a:t>
            </a:r>
            <a:r>
              <a:rPr lang="en-US" baseline="30000" dirty="0"/>
              <a:t>th</a:t>
            </a:r>
            <a:r>
              <a:rPr lang="en-US" dirty="0"/>
              <a:t> Sign - Also</a:t>
            </a:r>
            <a:r>
              <a:rPr lang="en-US" baseline="0" dirty="0"/>
              <a:t> in Mt 14:22-33; Mk 6:45-52</a:t>
            </a:r>
            <a:br>
              <a:rPr lang="en-US" baseline="0" dirty="0"/>
            </a:br>
            <a:br>
              <a:rPr lang="en-US" baseline="0" dirty="0"/>
            </a:br>
            <a:r>
              <a:rPr lang="en-US" baseline="0" dirty="0"/>
              <a:t>These 2 of John’s 7 signs are the only ones recorded elsewhere.</a:t>
            </a:r>
            <a:br>
              <a:rPr lang="en-US" baseline="0" dirty="0"/>
            </a:br>
            <a:br>
              <a:rPr lang="en-US" baseline="0" dirty="0"/>
            </a:br>
            <a:r>
              <a:rPr lang="en-US" baseline="0" dirty="0"/>
              <a:t>Compressed and much less detail than the other two accounts.</a:t>
            </a:r>
            <a:endParaRPr lang="en-US" dirty="0"/>
          </a:p>
        </p:txBody>
      </p:sp>
      <p:sp>
        <p:nvSpPr>
          <p:cNvPr id="4" name="Slide Number Placeholder 3"/>
          <p:cNvSpPr>
            <a:spLocks noGrp="1"/>
          </p:cNvSpPr>
          <p:nvPr>
            <p:ph type="sldNum" sz="quarter" idx="10"/>
          </p:nvPr>
        </p:nvSpPr>
        <p:spPr/>
        <p:txBody>
          <a:bodyPr/>
          <a:lstStyle/>
          <a:p>
            <a:fld id="{B6D398A0-076A-49F6-82A8-CA0274244440}" type="slidenum">
              <a:rPr lang="en-US" smtClean="0"/>
              <a:t>29</a:t>
            </a:fld>
            <a:endParaRPr lang="en-US"/>
          </a:p>
        </p:txBody>
      </p:sp>
    </p:spTree>
    <p:extLst>
      <p:ext uri="{BB962C8B-B14F-4D97-AF65-F5344CB8AC3E}">
        <p14:creationId xmlns:p14="http://schemas.microsoft.com/office/powerpoint/2010/main" val="7304079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Condition when Jesus is absent … they were struggling along.</a:t>
            </a:r>
            <a:br>
              <a:rPr lang="en-US" dirty="0"/>
            </a:br>
            <a:br>
              <a:rPr lang="en-US" dirty="0"/>
            </a:br>
            <a:r>
              <a:rPr lang="en-US" sz="1200" kern="1200" dirty="0">
                <a:solidFill>
                  <a:schemeClr val="tx1"/>
                </a:solidFill>
                <a:effectLst/>
                <a:latin typeface="+mn-lt"/>
                <a:ea typeface="+mn-ea"/>
                <a:cs typeface="+mn-cs"/>
              </a:rPr>
              <a:t>Mark 6:45 (NASB95) </a:t>
            </a:r>
          </a:p>
          <a:p>
            <a:r>
              <a:rPr lang="en-US" sz="1200" u="none" strike="noStrike" kern="1200" baseline="30000" dirty="0">
                <a:solidFill>
                  <a:schemeClr val="tx1"/>
                </a:solidFill>
                <a:effectLst/>
                <a:latin typeface="+mn-lt"/>
                <a:ea typeface="+mn-ea"/>
                <a:cs typeface="+mn-cs"/>
              </a:rPr>
              <a:t>45</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Immediately Jesus made His disciples get into the boat and go ahead of </a:t>
            </a:r>
            <a:r>
              <a:rPr lang="en-US" sz="1200" i="1" kern="1200" dirty="0">
                <a:solidFill>
                  <a:schemeClr val="tx1"/>
                </a:solidFill>
                <a:effectLst/>
                <a:latin typeface="+mn-lt"/>
                <a:ea typeface="+mn-ea"/>
                <a:cs typeface="+mn-cs"/>
              </a:rPr>
              <a:t>Him</a:t>
            </a:r>
            <a:r>
              <a:rPr lang="en-US" sz="1200" kern="1200" dirty="0">
                <a:solidFill>
                  <a:schemeClr val="tx1"/>
                </a:solidFill>
                <a:effectLst/>
                <a:latin typeface="+mn-lt"/>
                <a:ea typeface="+mn-ea"/>
                <a:cs typeface="+mn-cs"/>
              </a:rPr>
              <a:t> to the other side to Bethsaida, while He Himself was sending the crowd away. </a:t>
            </a:r>
          </a:p>
          <a:p>
            <a:endParaRPr lang="en-US" dirty="0"/>
          </a:p>
        </p:txBody>
      </p:sp>
      <p:sp>
        <p:nvSpPr>
          <p:cNvPr id="4" name="Slide Number Placeholder 3"/>
          <p:cNvSpPr>
            <a:spLocks noGrp="1"/>
          </p:cNvSpPr>
          <p:nvPr>
            <p:ph type="sldNum" sz="quarter" idx="10"/>
          </p:nvPr>
        </p:nvSpPr>
        <p:spPr/>
        <p:txBody>
          <a:bodyPr/>
          <a:lstStyle/>
          <a:p>
            <a:fld id="{B6D398A0-076A-49F6-82A8-CA0274244440}" type="slidenum">
              <a:rPr lang="en-US" smtClean="0"/>
              <a:t>30</a:t>
            </a:fld>
            <a:endParaRPr lang="en-US"/>
          </a:p>
        </p:txBody>
      </p:sp>
    </p:spTree>
    <p:extLst>
      <p:ext uri="{BB962C8B-B14F-4D97-AF65-F5344CB8AC3E}">
        <p14:creationId xmlns:p14="http://schemas.microsoft.com/office/powerpoint/2010/main" val="35283780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Mt 14:26;</a:t>
            </a:r>
            <a:r>
              <a:rPr lang="en-US" baseline="0" dirty="0"/>
              <a:t> Mk 6:48 where it certainly means ‘</a:t>
            </a:r>
            <a:r>
              <a:rPr lang="en-US" i="1" baseline="0" dirty="0"/>
              <a:t>on</a:t>
            </a:r>
            <a:r>
              <a:rPr lang="en-US" i="0" baseline="0" dirty="0"/>
              <a:t> the sea’.  Mt 14:25 uses the phrase </a:t>
            </a:r>
            <a:r>
              <a:rPr lang="en-US" i="1" baseline="0" dirty="0"/>
              <a:t>epi ten </a:t>
            </a:r>
            <a:r>
              <a:rPr lang="en-US" i="1" baseline="0" dirty="0" err="1"/>
              <a:t>thalassan</a:t>
            </a:r>
            <a:r>
              <a:rPr lang="en-US" i="0" baseline="0" dirty="0"/>
              <a:t> (‘on the sea’) in the same sense, and both Matthew (14:24) and Mark (6:47) say that the boat was ‘in the midst of the sea’.</a:t>
            </a:r>
            <a:endParaRPr lang="en-US" dirty="0"/>
          </a:p>
        </p:txBody>
      </p:sp>
      <p:sp>
        <p:nvSpPr>
          <p:cNvPr id="4" name="Slide Number Placeholder 3"/>
          <p:cNvSpPr>
            <a:spLocks noGrp="1"/>
          </p:cNvSpPr>
          <p:nvPr>
            <p:ph type="sldNum" sz="quarter" idx="10"/>
          </p:nvPr>
        </p:nvSpPr>
        <p:spPr/>
        <p:txBody>
          <a:bodyPr/>
          <a:lstStyle/>
          <a:p>
            <a:fld id="{B6D398A0-076A-49F6-82A8-CA0274244440}" type="slidenum">
              <a:rPr lang="en-US" smtClean="0"/>
              <a:t>31</a:t>
            </a:fld>
            <a:endParaRPr lang="en-US"/>
          </a:p>
        </p:txBody>
      </p:sp>
    </p:spTree>
    <p:extLst>
      <p:ext uri="{BB962C8B-B14F-4D97-AF65-F5344CB8AC3E}">
        <p14:creationId xmlns:p14="http://schemas.microsoft.com/office/powerpoint/2010/main" val="7123859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When Jesus is absent … they were struggling along. Jesus came in response</a:t>
            </a:r>
            <a:r>
              <a:rPr lang="en-US" b="1" baseline="0" dirty="0"/>
              <a:t> to their need. Brought Salvation.</a:t>
            </a:r>
            <a:endParaRPr lang="en-US" b="1" dirty="0"/>
          </a:p>
          <a:p>
            <a:br>
              <a:rPr lang="en-US" dirty="0"/>
            </a:br>
            <a:r>
              <a:rPr lang="en-US" dirty="0"/>
              <a:t>There is a good lesson in all these miracles. Not only contain a lesson on Jesus’ love, compassion and mercy but also a message in that parable itself.</a:t>
            </a:r>
            <a:br>
              <a:rPr lang="en-US" dirty="0"/>
            </a:br>
            <a:br>
              <a:rPr lang="en-US" dirty="0"/>
            </a:br>
            <a:r>
              <a:rPr lang="en-US" dirty="0"/>
              <a:t>Only 7 signs he accounts but mentions others.</a:t>
            </a:r>
            <a:br>
              <a:rPr lang="en-US" dirty="0"/>
            </a:br>
            <a:br>
              <a:rPr lang="en-US" dirty="0"/>
            </a:br>
            <a:endParaRPr lang="en-US" dirty="0"/>
          </a:p>
        </p:txBody>
      </p:sp>
      <p:sp>
        <p:nvSpPr>
          <p:cNvPr id="4" name="Slide Number Placeholder 3"/>
          <p:cNvSpPr>
            <a:spLocks noGrp="1"/>
          </p:cNvSpPr>
          <p:nvPr>
            <p:ph type="sldNum" sz="quarter" idx="10"/>
          </p:nvPr>
        </p:nvSpPr>
        <p:spPr/>
        <p:txBody>
          <a:bodyPr/>
          <a:lstStyle/>
          <a:p>
            <a:fld id="{B6D398A0-076A-49F6-82A8-CA0274244440}" type="slidenum">
              <a:rPr lang="en-US" smtClean="0"/>
              <a:t>32</a:t>
            </a:fld>
            <a:endParaRPr lang="en-US"/>
          </a:p>
        </p:txBody>
      </p:sp>
    </p:spTree>
    <p:extLst>
      <p:ext uri="{BB962C8B-B14F-4D97-AF65-F5344CB8AC3E}">
        <p14:creationId xmlns:p14="http://schemas.microsoft.com/office/powerpoint/2010/main" val="34530881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Bread of Life (6:22-71).</a:t>
            </a:r>
            <a:r>
              <a:rPr lang="en-US" baseline="0" dirty="0"/>
              <a:t> </a:t>
            </a:r>
            <a:endParaRPr lang="en-US" dirty="0"/>
          </a:p>
        </p:txBody>
      </p:sp>
      <p:sp>
        <p:nvSpPr>
          <p:cNvPr id="4" name="Slide Number Placeholder 3"/>
          <p:cNvSpPr>
            <a:spLocks noGrp="1"/>
          </p:cNvSpPr>
          <p:nvPr>
            <p:ph type="sldNum" sz="quarter" idx="10"/>
          </p:nvPr>
        </p:nvSpPr>
        <p:spPr/>
        <p:txBody>
          <a:bodyPr/>
          <a:lstStyle/>
          <a:p>
            <a:fld id="{B6D398A0-076A-49F6-82A8-CA0274244440}" type="slidenum">
              <a:rPr lang="en-US" smtClean="0"/>
              <a:t>33</a:t>
            </a:fld>
            <a:endParaRPr lang="en-US"/>
          </a:p>
        </p:txBody>
      </p:sp>
    </p:spTree>
    <p:extLst>
      <p:ext uri="{BB962C8B-B14F-4D97-AF65-F5344CB8AC3E}">
        <p14:creationId xmlns:p14="http://schemas.microsoft.com/office/powerpoint/2010/main" val="598769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Sea of Galilee was called the Sea of </a:t>
            </a:r>
            <a:r>
              <a:rPr lang="en-US" dirty="0" err="1"/>
              <a:t>Tiberias</a:t>
            </a:r>
            <a:r>
              <a:rPr lang="en-US" dirty="0"/>
              <a:t> after the construction of the city of </a:t>
            </a:r>
            <a:r>
              <a:rPr lang="en-US" dirty="0" err="1"/>
              <a:t>Tiberias</a:t>
            </a:r>
            <a:r>
              <a:rPr lang="en-US" dirty="0"/>
              <a:t> on the SW</a:t>
            </a:r>
            <a:r>
              <a:rPr lang="en-US" baseline="0" dirty="0"/>
              <a:t> shore of the lake by Herod Antipas during the reign of Tiberius Caesar (AD 13-37) according to Josephus. Josephus says the city was founded in 26 AD.</a:t>
            </a:r>
          </a:p>
          <a:p>
            <a:br>
              <a:rPr lang="en-US" dirty="0"/>
            </a:br>
            <a:r>
              <a:rPr lang="en-US" dirty="0"/>
              <a:t>3 different groups we deal with: </a:t>
            </a:r>
            <a:br>
              <a:rPr lang="en-US" dirty="0"/>
            </a:br>
            <a:br>
              <a:rPr lang="en-US" dirty="0"/>
            </a:br>
            <a:r>
              <a:rPr lang="en-US" dirty="0"/>
              <a:t>Multitude – vs. 22- </a:t>
            </a:r>
            <a:br>
              <a:rPr lang="en-US" dirty="0"/>
            </a:br>
            <a:br>
              <a:rPr lang="en-US" dirty="0"/>
            </a:br>
            <a:r>
              <a:rPr lang="en-US" dirty="0"/>
              <a:t>vs. 25</a:t>
            </a:r>
            <a:r>
              <a:rPr lang="en-US" baseline="0" dirty="0"/>
              <a:t> - </a:t>
            </a:r>
            <a:br>
              <a:rPr lang="en-US" dirty="0"/>
            </a:br>
            <a:br>
              <a:rPr lang="en-US" dirty="0"/>
            </a:br>
            <a:r>
              <a:rPr lang="en-US" dirty="0"/>
              <a:t>Jews – Murmur and strive among themselves</a:t>
            </a:r>
            <a:br>
              <a:rPr lang="en-US" dirty="0"/>
            </a:br>
            <a:br>
              <a:rPr lang="en-US" dirty="0"/>
            </a:br>
            <a:r>
              <a:rPr lang="en-US" dirty="0"/>
              <a:t>Disciples - </a:t>
            </a:r>
          </a:p>
        </p:txBody>
      </p:sp>
      <p:sp>
        <p:nvSpPr>
          <p:cNvPr id="4" name="Slide Number Placeholder 3"/>
          <p:cNvSpPr>
            <a:spLocks noGrp="1"/>
          </p:cNvSpPr>
          <p:nvPr>
            <p:ph type="sldNum" sz="quarter" idx="10"/>
          </p:nvPr>
        </p:nvSpPr>
        <p:spPr/>
        <p:txBody>
          <a:bodyPr/>
          <a:lstStyle/>
          <a:p>
            <a:fld id="{B6D398A0-076A-49F6-82A8-CA0274244440}" type="slidenum">
              <a:rPr lang="en-US" smtClean="0"/>
              <a:t>34</a:t>
            </a:fld>
            <a:endParaRPr lang="en-US"/>
          </a:p>
        </p:txBody>
      </p:sp>
    </p:spTree>
    <p:extLst>
      <p:ext uri="{BB962C8B-B14F-4D97-AF65-F5344CB8AC3E}">
        <p14:creationId xmlns:p14="http://schemas.microsoft.com/office/powerpoint/2010/main" val="20043474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They searched</a:t>
            </a:r>
            <a:r>
              <a:rPr lang="en-US" baseline="0" dirty="0"/>
              <a:t> diligently seeking Jesus … they found him.</a:t>
            </a:r>
            <a:endParaRPr lang="en-US" dirty="0"/>
          </a:p>
        </p:txBody>
      </p:sp>
      <p:sp>
        <p:nvSpPr>
          <p:cNvPr id="4" name="Slide Number Placeholder 3"/>
          <p:cNvSpPr>
            <a:spLocks noGrp="1"/>
          </p:cNvSpPr>
          <p:nvPr>
            <p:ph type="sldNum" sz="quarter" idx="10"/>
          </p:nvPr>
        </p:nvSpPr>
        <p:spPr/>
        <p:txBody>
          <a:bodyPr/>
          <a:lstStyle/>
          <a:p>
            <a:fld id="{B6D398A0-076A-49F6-82A8-CA0274244440}" type="slidenum">
              <a:rPr lang="en-US" smtClean="0"/>
              <a:t>35</a:t>
            </a:fld>
            <a:endParaRPr lang="en-US"/>
          </a:p>
        </p:txBody>
      </p:sp>
    </p:spTree>
    <p:extLst>
      <p:ext uri="{BB962C8B-B14F-4D97-AF65-F5344CB8AC3E}">
        <p14:creationId xmlns:p14="http://schemas.microsoft.com/office/powerpoint/2010/main" val="32728248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Jesus answer</a:t>
            </a:r>
            <a:r>
              <a:rPr lang="en-US" baseline="0" dirty="0"/>
              <a:t> is harsh, he wants to shake them up and realize … they wanted another free lunch, a free ride.</a:t>
            </a:r>
            <a:br>
              <a:rPr lang="en-US" baseline="0" dirty="0"/>
            </a:br>
            <a:br>
              <a:rPr lang="en-US" baseline="0" dirty="0"/>
            </a:br>
            <a:r>
              <a:rPr lang="en-US" dirty="0"/>
              <a:t>He sees through them.</a:t>
            </a:r>
            <a:br>
              <a:rPr lang="en-US" dirty="0"/>
            </a:br>
            <a:br>
              <a:rPr lang="en-US" dirty="0"/>
            </a:br>
            <a:r>
              <a:rPr lang="en-US" dirty="0"/>
              <a:t>Studying the book of Job, the only thing</a:t>
            </a:r>
            <a:r>
              <a:rPr lang="en-US" baseline="0" dirty="0"/>
              <a:t> those friends could see was material prosperity for serving God … that’s what these Jews were looking for. They were looking for a easy ride, way, life … that’s what has put our nation in the condition it is now.</a:t>
            </a:r>
            <a:br>
              <a:rPr lang="en-US" baseline="0" dirty="0"/>
            </a:br>
            <a:br>
              <a:rPr lang="en-US" baseline="0" dirty="0"/>
            </a:br>
            <a:r>
              <a:rPr lang="en-US" baseline="0" dirty="0"/>
              <a:t>Some day you pay the fiddler, you can’t keep on dancing without paying the fiddler after a while. </a:t>
            </a:r>
            <a:br>
              <a:rPr lang="en-US" baseline="0" dirty="0"/>
            </a:br>
            <a:br>
              <a:rPr lang="en-US" baseline="0" dirty="0"/>
            </a:br>
            <a:r>
              <a:rPr lang="en-US" baseline="0" dirty="0"/>
              <a:t>---</a:t>
            </a:r>
            <a:br>
              <a:rPr lang="en-US" baseline="0" dirty="0"/>
            </a:br>
            <a:br>
              <a:rPr lang="en-US" baseline="0" dirty="0"/>
            </a:br>
            <a:r>
              <a:rPr lang="en-US" baseline="0" dirty="0"/>
              <a:t>Truly, truly … spoken 4x … as being true and important for us as hearers.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Rebukes them because of their materialistic motivation.</a:t>
            </a:r>
            <a:endParaRPr lang="en-US" dirty="0"/>
          </a:p>
        </p:txBody>
      </p:sp>
      <p:sp>
        <p:nvSpPr>
          <p:cNvPr id="4" name="Slide Number Placeholder 3"/>
          <p:cNvSpPr>
            <a:spLocks noGrp="1"/>
          </p:cNvSpPr>
          <p:nvPr>
            <p:ph type="sldNum" sz="quarter" idx="10"/>
          </p:nvPr>
        </p:nvSpPr>
        <p:spPr/>
        <p:txBody>
          <a:bodyPr/>
          <a:lstStyle/>
          <a:p>
            <a:fld id="{B6D398A0-076A-49F6-82A8-CA0274244440}" type="slidenum">
              <a:rPr lang="en-US" smtClean="0"/>
              <a:t>36</a:t>
            </a:fld>
            <a:endParaRPr lang="en-US"/>
          </a:p>
        </p:txBody>
      </p:sp>
    </p:spTree>
    <p:extLst>
      <p:ext uri="{BB962C8B-B14F-4D97-AF65-F5344CB8AC3E}">
        <p14:creationId xmlns:p14="http://schemas.microsoft.com/office/powerpoint/2010/main" val="41728919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Goal</a:t>
            </a:r>
            <a:r>
              <a:rPr lang="en-US" b="1" baseline="0" dirty="0"/>
              <a:t> in life</a:t>
            </a:r>
            <a:br>
              <a:rPr lang="en-US" dirty="0"/>
            </a:br>
            <a:br>
              <a:rPr lang="en-US" dirty="0"/>
            </a:br>
            <a:r>
              <a:rPr lang="en-US" dirty="0"/>
              <a:t>Here you have your not,</a:t>
            </a:r>
            <a:r>
              <a:rPr lang="en-US" baseline="0" dirty="0"/>
              <a:t> but construction … work Not for the food that perishes … but the food that endures to eternal life.</a:t>
            </a:r>
          </a:p>
          <a:p>
            <a:br>
              <a:rPr lang="en-US" baseline="0" dirty="0"/>
            </a:br>
            <a:r>
              <a:rPr lang="en-US" sz="1200" kern="1200" dirty="0">
                <a:solidFill>
                  <a:schemeClr val="tx1"/>
                </a:solidFill>
                <a:effectLst/>
                <a:latin typeface="+mn-lt"/>
                <a:ea typeface="+mn-ea"/>
                <a:cs typeface="+mn-cs"/>
              </a:rPr>
              <a:t>Ephesians 4:28 (NASB95)  </a:t>
            </a:r>
            <a:r>
              <a:rPr lang="en-US" sz="1200" u="none" strike="noStrike" kern="1200" baseline="30000" dirty="0">
                <a:solidFill>
                  <a:schemeClr val="tx1"/>
                </a:solidFill>
                <a:effectLst/>
                <a:latin typeface="+mn-lt"/>
                <a:ea typeface="+mn-ea"/>
                <a:cs typeface="+mn-cs"/>
              </a:rPr>
              <a:t>28</a:t>
            </a:r>
            <a:r>
              <a:rPr lang="en-US" sz="1200" u="none" strike="noStrike"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He who steals must steal no longer; but rather he must labor, performing with his own hands what is good,</a:t>
            </a:r>
            <a:r>
              <a:rPr lang="en-US" sz="1200" kern="1200" dirty="0">
                <a:solidFill>
                  <a:schemeClr val="tx1"/>
                </a:solidFill>
                <a:effectLst/>
                <a:latin typeface="+mn-lt"/>
                <a:ea typeface="+mn-ea"/>
                <a:cs typeface="+mn-cs"/>
              </a:rPr>
              <a:t> so that he will have </a:t>
            </a:r>
            <a:r>
              <a:rPr lang="en-US" sz="1200" i="1" kern="1200" dirty="0">
                <a:solidFill>
                  <a:schemeClr val="tx1"/>
                </a:solidFill>
                <a:effectLst/>
                <a:latin typeface="+mn-lt"/>
                <a:ea typeface="+mn-ea"/>
                <a:cs typeface="+mn-cs"/>
              </a:rPr>
              <a:t>something</a:t>
            </a:r>
            <a:r>
              <a:rPr lang="en-US" sz="1200" kern="1200" dirty="0">
                <a:solidFill>
                  <a:schemeClr val="tx1"/>
                </a:solidFill>
                <a:effectLst/>
                <a:latin typeface="+mn-lt"/>
                <a:ea typeface="+mn-ea"/>
                <a:cs typeface="+mn-cs"/>
              </a:rPr>
              <a:t> to share with one who has need.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2 Thessalonians 3:10–11 (NASB95) </a:t>
            </a:r>
            <a:r>
              <a:rPr lang="en-US" sz="1200" u="none" strike="noStrike" kern="1200" baseline="30000" dirty="0">
                <a:solidFill>
                  <a:schemeClr val="tx1"/>
                </a:solidFill>
                <a:effectLst/>
                <a:latin typeface="+mn-lt"/>
                <a:ea typeface="+mn-ea"/>
                <a:cs typeface="+mn-cs"/>
              </a:rPr>
              <a:t>10</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For even when we were with you, we used to give you this order: </a:t>
            </a:r>
            <a:r>
              <a:rPr lang="en-US" sz="1200" b="1" kern="1200" dirty="0">
                <a:solidFill>
                  <a:schemeClr val="tx1"/>
                </a:solidFill>
                <a:effectLst/>
                <a:latin typeface="+mn-lt"/>
                <a:ea typeface="+mn-ea"/>
                <a:cs typeface="+mn-cs"/>
              </a:rPr>
              <a:t>if anyone is not willing to work, then he is not to eat, either.</a:t>
            </a:r>
            <a:r>
              <a:rPr lang="en-US" sz="1200" kern="1200" dirty="0">
                <a:solidFill>
                  <a:schemeClr val="tx1"/>
                </a:solidFill>
                <a:effectLst/>
                <a:latin typeface="+mn-lt"/>
                <a:ea typeface="+mn-ea"/>
                <a:cs typeface="+mn-cs"/>
              </a:rPr>
              <a:t> </a:t>
            </a:r>
            <a:r>
              <a:rPr lang="en-US" sz="1200" u="none" strike="noStrike" kern="1200" baseline="30000" dirty="0">
                <a:solidFill>
                  <a:schemeClr val="tx1"/>
                </a:solidFill>
                <a:effectLst/>
                <a:latin typeface="+mn-lt"/>
                <a:ea typeface="+mn-ea"/>
                <a:cs typeface="+mn-cs"/>
              </a:rPr>
              <a:t>11</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For we hear that some among you are leading an undisciplined life, doing no work at all, but acting like busybodies. </a:t>
            </a:r>
          </a:p>
          <a:p>
            <a:endParaRPr lang="en-US" sz="1200" kern="1200" dirty="0">
              <a:solidFill>
                <a:schemeClr val="tx1"/>
              </a:solidFill>
              <a:effectLst/>
              <a:latin typeface="+mn-lt"/>
              <a:ea typeface="+mn-ea"/>
              <a:cs typeface="+mn-cs"/>
            </a:endParaRPr>
          </a:p>
          <a:p>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1 Thessalonians 4:11 (NASB95) </a:t>
            </a:r>
            <a:r>
              <a:rPr lang="en-US" sz="1200" u="none" strike="noStrike" kern="1200" baseline="30000" dirty="0">
                <a:solidFill>
                  <a:schemeClr val="tx1"/>
                </a:solidFill>
                <a:effectLst/>
                <a:latin typeface="+mn-lt"/>
                <a:ea typeface="+mn-ea"/>
                <a:cs typeface="+mn-cs"/>
              </a:rPr>
              <a:t>11</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and to make it your ambition to </a:t>
            </a:r>
            <a:r>
              <a:rPr lang="en-US" sz="1200" b="1" kern="1200" dirty="0">
                <a:solidFill>
                  <a:schemeClr val="tx1"/>
                </a:solidFill>
                <a:effectLst/>
                <a:latin typeface="+mn-lt"/>
                <a:ea typeface="+mn-ea"/>
                <a:cs typeface="+mn-cs"/>
              </a:rPr>
              <a:t>lead a quiet life</a:t>
            </a:r>
            <a:r>
              <a:rPr lang="en-US" sz="1200" kern="1200" dirty="0">
                <a:solidFill>
                  <a:schemeClr val="tx1"/>
                </a:solidFill>
                <a:effectLst/>
                <a:latin typeface="+mn-lt"/>
                <a:ea typeface="+mn-ea"/>
                <a:cs typeface="+mn-cs"/>
              </a:rPr>
              <a:t> and attend to your own business and </a:t>
            </a:r>
            <a:r>
              <a:rPr lang="en-US" sz="1200" b="1" kern="1200" dirty="0">
                <a:solidFill>
                  <a:schemeClr val="tx1"/>
                </a:solidFill>
                <a:effectLst/>
                <a:latin typeface="+mn-lt"/>
                <a:ea typeface="+mn-ea"/>
                <a:cs typeface="+mn-cs"/>
              </a:rPr>
              <a:t>work with your hands</a:t>
            </a:r>
            <a:r>
              <a:rPr lang="en-US" sz="1200" kern="1200" dirty="0">
                <a:solidFill>
                  <a:schemeClr val="tx1"/>
                </a:solidFill>
                <a:effectLst/>
                <a:latin typeface="+mn-lt"/>
                <a:ea typeface="+mn-ea"/>
                <a:cs typeface="+mn-cs"/>
              </a:rPr>
              <a:t>, just as we commanded you, </a:t>
            </a:r>
          </a:p>
          <a:p>
            <a:br>
              <a:rPr lang="en-US" baseline="0" dirty="0"/>
            </a:br>
            <a:br>
              <a:rPr lang="en-US" baseline="0" dirty="0"/>
            </a:br>
            <a:r>
              <a:rPr lang="en-US" baseline="0" dirty="0"/>
              <a:t>The Son of Man has come to give you that … God has put his Seal on Jesus … there were 4 witnesses. </a:t>
            </a:r>
            <a:br>
              <a:rPr lang="en-US" baseline="0" dirty="0"/>
            </a:br>
            <a:br>
              <a:rPr lang="en-US" baseline="0" dirty="0"/>
            </a:br>
            <a:r>
              <a:rPr lang="en-US" baseline="0" dirty="0"/>
              <a:t>The mission was to bring them eternal life.</a:t>
            </a:r>
          </a:p>
          <a:p>
            <a:endParaRPr lang="en-US" baseline="0" dirty="0"/>
          </a:p>
          <a:p>
            <a:r>
              <a:rPr lang="en-US" baseline="0" dirty="0"/>
              <a:t>--</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They thought that Jesus would be their meal ticket. That’s why they labored to find him. Jesus said do not labor for the food that perishes. Emphasizing one thing over another. Not saying it’s wrong to labor for physical food … we must work in order to eat (Gen 3 … sin entered into the world, God told Adam). Physical food must be labored for … </a:t>
            </a:r>
            <a:r>
              <a:rPr lang="en-US" baseline="0" dirty="0" err="1"/>
              <a:t>Eph</a:t>
            </a:r>
            <a:r>
              <a:rPr lang="en-US" baseline="0" dirty="0"/>
              <a:t> 4:28, 1 </a:t>
            </a:r>
            <a:r>
              <a:rPr lang="en-US" baseline="0" dirty="0" err="1"/>
              <a:t>Thess</a:t>
            </a:r>
            <a:r>
              <a:rPr lang="en-US" baseline="0" dirty="0"/>
              <a:t> 3:10-11, 4:11 … laziness is condemned, the man who does not work should neither eat.</a:t>
            </a:r>
            <a:br>
              <a:rPr lang="en-US" baseline="0" dirty="0"/>
            </a:br>
            <a:br>
              <a:rPr lang="en-US" baseline="0" dirty="0"/>
            </a:br>
            <a:r>
              <a:rPr lang="en-US" baseline="0" dirty="0"/>
              <a:t>There is one thing more important, valuable, needed than the other … what is more important. That which feeds and nourishes your physical body or that which feeds and nourishes your spiritual body. Which one is more important? Let’s consider the results: you feed your physical body and you can feed it and feed it and feed it until the day that you what? DIE. But what happens if you feed your soul, you feed upon that over and over and grow spiritually … Paul puts it like this …  </a:t>
            </a:r>
            <a:br>
              <a:rPr lang="en-US" baseline="0" dirty="0"/>
            </a:br>
            <a:br>
              <a:rPr lang="en-US" baseline="0" dirty="0"/>
            </a:br>
            <a:r>
              <a:rPr lang="en-US" sz="1200" kern="1200" dirty="0">
                <a:solidFill>
                  <a:schemeClr val="tx1"/>
                </a:solidFill>
                <a:effectLst/>
                <a:latin typeface="+mn-lt"/>
                <a:ea typeface="+mn-ea"/>
                <a:cs typeface="+mn-cs"/>
              </a:rPr>
              <a:t>“</a:t>
            </a:r>
            <a:r>
              <a:rPr lang="en-US" sz="1200" i="1" kern="1200" dirty="0">
                <a:solidFill>
                  <a:schemeClr val="tx1"/>
                </a:solidFill>
                <a:effectLst/>
                <a:latin typeface="+mn-lt"/>
                <a:ea typeface="+mn-ea"/>
                <a:cs typeface="+mn-cs"/>
              </a:rPr>
              <a:t>Therefore we do not lose heart, but </a:t>
            </a:r>
            <a:r>
              <a:rPr lang="en-US" sz="1200" b="1" i="1" kern="1200" dirty="0">
                <a:solidFill>
                  <a:schemeClr val="tx1"/>
                </a:solidFill>
                <a:effectLst/>
                <a:latin typeface="+mn-lt"/>
                <a:ea typeface="+mn-ea"/>
                <a:cs typeface="+mn-cs"/>
              </a:rPr>
              <a:t>though our outer man is decaying, yet our inner man is being renewed day by day</a:t>
            </a:r>
            <a:r>
              <a:rPr lang="en-US" sz="1200" b="0" i="1" kern="1200" dirty="0">
                <a:solidFill>
                  <a:schemeClr val="tx1"/>
                </a:solidFill>
                <a:effectLst/>
                <a:latin typeface="+mn-lt"/>
                <a:ea typeface="+mn-ea"/>
                <a:cs typeface="+mn-cs"/>
              </a:rPr>
              <a:t>. For momentary, light affliction is producing for us an eternal weight of glory far beyond all comparison, while we look not at the things which are seen, but at the things which are not seen; for the things which are seen are temporal, but the things which are not seen are eternal.</a:t>
            </a:r>
            <a:r>
              <a:rPr lang="en-US" sz="1200" kern="1200" dirty="0">
                <a:solidFill>
                  <a:schemeClr val="tx1"/>
                </a:solidFill>
                <a:effectLst/>
                <a:latin typeface="+mn-lt"/>
                <a:ea typeface="+mn-ea"/>
                <a:cs typeface="+mn-cs"/>
              </a:rPr>
              <a:t>” (2 Corinthians 4:16–18, NASB95) </a:t>
            </a:r>
            <a:br>
              <a:rPr lang="en-US" sz="1200" kern="1200" dirty="0">
                <a:solidFill>
                  <a:schemeClr val="tx1"/>
                </a:solidFill>
                <a:effectLst/>
                <a:latin typeface="+mn-lt"/>
                <a:ea typeface="+mn-ea"/>
                <a:cs typeface="+mn-cs"/>
              </a:rPr>
            </a:b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At</a:t>
            </a:r>
            <a:r>
              <a:rPr lang="en-US" sz="1200" kern="1200" baseline="0" dirty="0">
                <a:solidFill>
                  <a:schemeClr val="tx1"/>
                </a:solidFill>
                <a:effectLst/>
                <a:latin typeface="+mn-lt"/>
                <a:ea typeface="+mn-ea"/>
                <a:cs typeface="+mn-cs"/>
              </a:rPr>
              <a:t> the end, a</a:t>
            </a:r>
            <a:r>
              <a:rPr lang="en-US" sz="1200" kern="1200" dirty="0">
                <a:solidFill>
                  <a:schemeClr val="tx1"/>
                </a:solidFill>
                <a:effectLst/>
                <a:latin typeface="+mn-lt"/>
                <a:ea typeface="+mn-ea"/>
                <a:cs typeface="+mn-cs"/>
              </a:rPr>
              <a:t>s you feed upon God and his word … the end is Everlasting life. That is why one is more important than the other!</a:t>
            </a:r>
            <a:br>
              <a:rPr lang="en-US" sz="1200" kern="1200" dirty="0">
                <a:solidFill>
                  <a:schemeClr val="tx1"/>
                </a:solidFill>
                <a:effectLst/>
                <a:latin typeface="+mn-lt"/>
                <a:ea typeface="+mn-ea"/>
                <a:cs typeface="+mn-cs"/>
              </a:rPr>
            </a:b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Jesus said in Mt 4:4:</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a:t>
            </a:r>
            <a:r>
              <a:rPr lang="en-US" sz="1200" i="1" kern="1200" dirty="0">
                <a:solidFill>
                  <a:schemeClr val="tx1"/>
                </a:solidFill>
                <a:effectLst/>
                <a:latin typeface="+mn-lt"/>
                <a:ea typeface="+mn-ea"/>
                <a:cs typeface="+mn-cs"/>
              </a:rPr>
              <a:t>But He answered and said, “It is written, ‘</a:t>
            </a:r>
            <a:r>
              <a:rPr lang="en-US" sz="1200" b="1" i="1" kern="1200" cap="small" dirty="0">
                <a:solidFill>
                  <a:schemeClr val="tx1"/>
                </a:solidFill>
                <a:effectLst/>
                <a:latin typeface="+mn-lt"/>
                <a:ea typeface="+mn-ea"/>
                <a:cs typeface="+mn-cs"/>
              </a:rPr>
              <a:t>Man shall not live on bread alone</a:t>
            </a:r>
            <a:r>
              <a:rPr lang="en-US" sz="1200" b="1" i="1" kern="1200" dirty="0">
                <a:solidFill>
                  <a:schemeClr val="tx1"/>
                </a:solidFill>
                <a:effectLst/>
                <a:latin typeface="+mn-lt"/>
                <a:ea typeface="+mn-ea"/>
                <a:cs typeface="+mn-cs"/>
              </a:rPr>
              <a:t>, </a:t>
            </a:r>
            <a:r>
              <a:rPr lang="en-US" sz="1200" b="1" i="1" kern="1200" cap="small" dirty="0">
                <a:solidFill>
                  <a:schemeClr val="tx1"/>
                </a:solidFill>
                <a:effectLst/>
                <a:latin typeface="+mn-lt"/>
                <a:ea typeface="+mn-ea"/>
                <a:cs typeface="+mn-cs"/>
              </a:rPr>
              <a:t>but on every word that proceeds out of the mouth of God</a:t>
            </a:r>
            <a:r>
              <a:rPr lang="en-US" sz="1200" b="1" i="1" kern="1200" dirty="0">
                <a:solidFill>
                  <a:schemeClr val="tx1"/>
                </a:solidFill>
                <a:effectLst/>
                <a:latin typeface="+mn-lt"/>
                <a:ea typeface="+mn-ea"/>
                <a:cs typeface="+mn-cs"/>
              </a:rPr>
              <a:t>.</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 (Matthew 4:4, NASB95) </a:t>
            </a:r>
          </a:p>
          <a:p>
            <a:pPr marL="0" marR="0" indent="0" algn="l" defTabSz="914400" rtl="0" eaLnBrk="1" fontAlgn="auto" latinLnBrk="0" hangingPunct="1">
              <a:lnSpc>
                <a:spcPct val="100000"/>
              </a:lnSpc>
              <a:spcBef>
                <a:spcPts val="0"/>
              </a:spcBef>
              <a:spcAft>
                <a:spcPts val="0"/>
              </a:spcAft>
              <a:buClrTx/>
              <a:buSzTx/>
              <a:buFontTx/>
              <a:buNone/>
              <a:tabLst/>
              <a:defRPr/>
            </a:pP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Mt 6:22-23 … Jesus talks</a:t>
            </a:r>
            <a:r>
              <a:rPr lang="en-US" sz="1200" kern="1200" baseline="0" dirty="0">
                <a:solidFill>
                  <a:schemeClr val="tx1"/>
                </a:solidFill>
                <a:effectLst/>
                <a:latin typeface="+mn-lt"/>
                <a:ea typeface="+mn-ea"/>
                <a:cs typeface="+mn-cs"/>
              </a:rPr>
              <a:t> about worrying about what we eat or what we wear, physical things … in vs. 33 he puts the emphasis on where it needs to be:</a:t>
            </a:r>
            <a:br>
              <a:rPr lang="en-US" sz="1200" kern="1200" baseline="0" dirty="0">
                <a:solidFill>
                  <a:schemeClr val="tx1"/>
                </a:solidFill>
                <a:effectLst/>
                <a:latin typeface="+mn-lt"/>
                <a:ea typeface="+mn-ea"/>
                <a:cs typeface="+mn-cs"/>
              </a:rPr>
            </a:br>
            <a:r>
              <a:rPr lang="en-US" sz="1200" kern="1200" dirty="0">
                <a:solidFill>
                  <a:schemeClr val="tx1"/>
                </a:solidFill>
                <a:effectLst/>
                <a:latin typeface="+mn-lt"/>
                <a:ea typeface="+mn-ea"/>
                <a:cs typeface="+mn-cs"/>
              </a:rPr>
              <a:t>“</a:t>
            </a:r>
            <a:r>
              <a:rPr lang="en-US" sz="1200" i="1" kern="1200" dirty="0">
                <a:solidFill>
                  <a:schemeClr val="tx1"/>
                </a:solidFill>
                <a:effectLst/>
                <a:latin typeface="+mn-lt"/>
                <a:ea typeface="+mn-ea"/>
                <a:cs typeface="+mn-cs"/>
              </a:rPr>
              <a:t>“But seek first His kingdom and His righteousness, and all these things will be added to you.</a:t>
            </a:r>
            <a:r>
              <a:rPr lang="en-US" sz="1200" kern="1200" dirty="0">
                <a:solidFill>
                  <a:schemeClr val="tx1"/>
                </a:solidFill>
                <a:effectLst/>
                <a:latin typeface="+mn-lt"/>
                <a:ea typeface="+mn-ea"/>
                <a:cs typeface="+mn-cs"/>
              </a:rPr>
              <a:t>” (Matthew 6:33, NASB95) </a:t>
            </a:r>
          </a:p>
          <a:p>
            <a:pPr marL="0" marR="0" indent="0" algn="l" defTabSz="914400" rtl="0" eaLnBrk="1" fontAlgn="auto" latinLnBrk="0" hangingPunct="1">
              <a:lnSpc>
                <a:spcPct val="100000"/>
              </a:lnSpc>
              <a:spcBef>
                <a:spcPts val="0"/>
              </a:spcBef>
              <a:spcAft>
                <a:spcPts val="0"/>
              </a:spcAft>
              <a:buClrTx/>
              <a:buSzTx/>
              <a:buFontTx/>
              <a:buNone/>
              <a:tabLst/>
              <a:defRPr/>
            </a:pPr>
            <a:br>
              <a:rPr lang="en-US" dirty="0"/>
            </a:br>
            <a:r>
              <a:rPr lang="en-US" dirty="0"/>
              <a:t>God will give you what you need physically but that’s not important compared to Spiritual</a:t>
            </a:r>
            <a:r>
              <a:rPr lang="en-US" baseline="0" dirty="0"/>
              <a:t> things. That must always come first! Where is that found? It’s found in Jesus Christ!</a:t>
            </a:r>
            <a:br>
              <a:rPr lang="en-US" baseline="0" dirty="0"/>
            </a:br>
            <a:br>
              <a:rPr lang="en-US" baseline="0" dirty="0"/>
            </a:br>
            <a:r>
              <a:rPr lang="en-US" baseline="0" dirty="0"/>
              <a:t>Look down to vs. 63: </a:t>
            </a:r>
            <a:r>
              <a:rPr lang="en-US" sz="1200" kern="1200" dirty="0">
                <a:solidFill>
                  <a:schemeClr val="tx1"/>
                </a:solidFill>
                <a:effectLst/>
                <a:latin typeface="+mn-lt"/>
                <a:ea typeface="+mn-ea"/>
                <a:cs typeface="+mn-cs"/>
              </a:rPr>
              <a:t>“</a:t>
            </a:r>
            <a:r>
              <a:rPr lang="en-US" sz="1200" i="1" kern="1200" dirty="0">
                <a:solidFill>
                  <a:schemeClr val="tx1"/>
                </a:solidFill>
                <a:effectLst/>
                <a:latin typeface="+mn-lt"/>
                <a:ea typeface="+mn-ea"/>
                <a:cs typeface="+mn-cs"/>
              </a:rPr>
              <a:t>“It is the Spirit who gives life; the flesh profits nothing; the words that I have spoken to you are spirit and are life.</a:t>
            </a:r>
            <a:r>
              <a:rPr lang="en-US" sz="1200" kern="1200" dirty="0">
                <a:solidFill>
                  <a:schemeClr val="tx1"/>
                </a:solidFill>
                <a:effectLst/>
                <a:latin typeface="+mn-lt"/>
                <a:ea typeface="+mn-ea"/>
                <a:cs typeface="+mn-cs"/>
              </a:rPr>
              <a:t>” (John 6:63, NASB95) </a:t>
            </a:r>
          </a:p>
          <a:p>
            <a:pPr marL="0" marR="0" indent="0" algn="l" defTabSz="914400" rtl="0" eaLnBrk="1" fontAlgn="auto" latinLnBrk="0" hangingPunct="1">
              <a:lnSpc>
                <a:spcPct val="100000"/>
              </a:lnSpc>
              <a:spcBef>
                <a:spcPts val="0"/>
              </a:spcBef>
              <a:spcAft>
                <a:spcPts val="0"/>
              </a:spcAft>
              <a:buClrTx/>
              <a:buSzTx/>
              <a:buFontTx/>
              <a:buNone/>
              <a:tabLst/>
              <a:defRPr/>
            </a:pPr>
            <a:br>
              <a:rPr lang="en-US" dirty="0"/>
            </a:br>
            <a:r>
              <a:rPr lang="en-US" dirty="0"/>
              <a:t>The WORD of</a:t>
            </a:r>
            <a:r>
              <a:rPr lang="en-US" baseline="0" dirty="0"/>
              <a:t> God, this food is important. Jesus gives us that word. … is what gives us eternal life. </a:t>
            </a:r>
            <a:br>
              <a:rPr lang="en-US" baseline="0" dirty="0"/>
            </a:br>
            <a:br>
              <a:rPr lang="en-US" baseline="0" dirty="0"/>
            </a:br>
            <a:r>
              <a:rPr lang="en-US" sz="1200" kern="1200" dirty="0">
                <a:solidFill>
                  <a:schemeClr val="tx1"/>
                </a:solidFill>
                <a:effectLst/>
                <a:latin typeface="+mn-lt"/>
                <a:ea typeface="+mn-ea"/>
                <a:cs typeface="+mn-cs"/>
              </a:rPr>
              <a:t>“</a:t>
            </a:r>
            <a:r>
              <a:rPr lang="en-US" sz="1200" i="1" kern="1200" dirty="0">
                <a:solidFill>
                  <a:schemeClr val="tx1"/>
                </a:solidFill>
                <a:effectLst/>
                <a:latin typeface="+mn-lt"/>
                <a:ea typeface="+mn-ea"/>
                <a:cs typeface="+mn-cs"/>
              </a:rPr>
              <a:t>God, after He spoke long ago to the fathers in the prophets in many portions and in many ways,</a:t>
            </a:r>
            <a:r>
              <a:rPr lang="en-US" sz="1200" b="1" i="1" kern="1200" dirty="0">
                <a:solidFill>
                  <a:schemeClr val="tx1"/>
                </a:solidFill>
                <a:effectLst/>
                <a:latin typeface="+mn-lt"/>
                <a:ea typeface="+mn-ea"/>
                <a:cs typeface="+mn-cs"/>
              </a:rPr>
              <a:t> in these last days has spoken to us in His Son</a:t>
            </a:r>
            <a:r>
              <a:rPr lang="en-US" sz="1200" i="1" kern="1200" dirty="0">
                <a:solidFill>
                  <a:schemeClr val="tx1"/>
                </a:solidFill>
                <a:effectLst/>
                <a:latin typeface="+mn-lt"/>
                <a:ea typeface="+mn-ea"/>
                <a:cs typeface="+mn-cs"/>
              </a:rPr>
              <a:t>, whom He appointed heir of all things, through whom also He made the world.</a:t>
            </a:r>
            <a:r>
              <a:rPr lang="en-US" sz="1200" kern="1200" dirty="0">
                <a:solidFill>
                  <a:schemeClr val="tx1"/>
                </a:solidFill>
                <a:effectLst/>
                <a:latin typeface="+mn-lt"/>
                <a:ea typeface="+mn-ea"/>
                <a:cs typeface="+mn-cs"/>
              </a:rPr>
              <a:t>” (Hebrews 1:1–2, NASB95) </a:t>
            </a:r>
            <a:br>
              <a:rPr lang="en-US" sz="1200" kern="1200" dirty="0">
                <a:solidFill>
                  <a:schemeClr val="tx1"/>
                </a:solidFill>
                <a:effectLst/>
                <a:latin typeface="+mn-lt"/>
                <a:ea typeface="+mn-ea"/>
                <a:cs typeface="+mn-cs"/>
              </a:rPr>
            </a:b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God has identified his son as being his son. That’s what it means by he set</a:t>
            </a:r>
            <a:r>
              <a:rPr lang="en-US" sz="1200" kern="1200" baseline="0" dirty="0">
                <a:solidFill>
                  <a:schemeClr val="tx1"/>
                </a:solidFill>
                <a:effectLst/>
                <a:latin typeface="+mn-lt"/>
                <a:ea typeface="+mn-ea"/>
                <a:cs typeface="+mn-cs"/>
              </a:rPr>
              <a:t> his seal on him. He has identified him. He was identifying him as his son through the miracles and the testimony.</a:t>
            </a: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B6D398A0-076A-49F6-82A8-CA0274244440}" type="slidenum">
              <a:rPr lang="en-US" smtClean="0"/>
              <a:t>37</a:t>
            </a:fld>
            <a:endParaRPr lang="en-US"/>
          </a:p>
        </p:txBody>
      </p:sp>
    </p:spTree>
    <p:extLst>
      <p:ext uri="{BB962C8B-B14F-4D97-AF65-F5344CB8AC3E}">
        <p14:creationId xmlns:p14="http://schemas.microsoft.com/office/powerpoint/2010/main" val="19331802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a:t>
            </a:r>
            <a:r>
              <a:rPr lang="en-US" baseline="30000" dirty="0"/>
              <a:t>st</a:t>
            </a:r>
            <a:r>
              <a:rPr lang="en-US" dirty="0"/>
              <a:t> question was when did you come … now they are asking what</a:t>
            </a:r>
            <a:r>
              <a:rPr lang="en-US" baseline="0" dirty="0"/>
              <a:t> must we do, to work the works of God?</a:t>
            </a:r>
            <a:br>
              <a:rPr lang="en-US" baseline="0" dirty="0"/>
            </a:br>
            <a:br>
              <a:rPr lang="en-US" baseline="0" dirty="0"/>
            </a:br>
            <a:r>
              <a:rPr lang="en-US" baseline="0" dirty="0"/>
              <a:t>Jesus answered … not what they wanted … but he answered … the work is believe on him who he sent. Not a work of labor but of belief.</a:t>
            </a:r>
            <a:br>
              <a:rPr lang="en-US" baseline="0" dirty="0"/>
            </a:br>
            <a:br>
              <a:rPr lang="en-US" baseline="0" dirty="0"/>
            </a:br>
            <a:r>
              <a:rPr lang="en-US" baseline="0" dirty="0"/>
              <a:t>Exactly what Paul is emphasizing in the book of Romans … believe on God … this is the work in which we are saved. The work of God is to believe on him whom God sent.</a:t>
            </a:r>
          </a:p>
          <a:p>
            <a:r>
              <a:rPr lang="en-US" baseline="0" dirty="0"/>
              <a:t>---</a:t>
            </a:r>
            <a:br>
              <a:rPr lang="en-US" baseline="0" dirty="0"/>
            </a:br>
            <a:r>
              <a:rPr lang="en-US" baseline="0" dirty="0"/>
              <a:t>How do we get this food which endures to everlasting life. ? What do we need to do. We see this question asked multiple times:</a:t>
            </a:r>
            <a:br>
              <a:rPr lang="en-US" baseline="0" dirty="0"/>
            </a:br>
            <a:br>
              <a:rPr lang="en-US" baseline="0" dirty="0"/>
            </a:br>
            <a:r>
              <a:rPr lang="en-US" baseline="0" dirty="0"/>
              <a:t>Rich Young Ruler: Mt 19:6</a:t>
            </a:r>
            <a:br>
              <a:rPr lang="en-US" baseline="0" dirty="0"/>
            </a:br>
            <a:r>
              <a:rPr lang="en-US" baseline="0" dirty="0"/>
              <a:t>People asked the Apostles: Acts 2:37</a:t>
            </a:r>
            <a:br>
              <a:rPr lang="en-US" baseline="0" dirty="0"/>
            </a:br>
            <a:r>
              <a:rPr lang="en-US" baseline="0" dirty="0"/>
              <a:t>Acts 16:30-31: Philippian Jailer</a:t>
            </a:r>
            <a:br>
              <a:rPr lang="en-US" baseline="0" dirty="0"/>
            </a:br>
            <a:br>
              <a:rPr lang="en-US" baseline="0" dirty="0"/>
            </a:br>
            <a:r>
              <a:rPr lang="en-US" baseline="0" dirty="0"/>
              <a:t>God had provided evidence that Jesus is the Christ. Will we believe it? That is the work that we must do … this is a laborious task. Coming to faith in Christ is a laborious task:</a:t>
            </a:r>
            <a:br>
              <a:rPr lang="en-US" baseline="0" dirty="0"/>
            </a:br>
            <a:br>
              <a:rPr lang="en-US" baseline="0" dirty="0"/>
            </a:br>
            <a:r>
              <a:rPr lang="en-US" baseline="0" dirty="0"/>
              <a:t>Acts 17:11 … Bereans … they searched the scriptures daily … therefore many of them believed.</a:t>
            </a:r>
            <a:br>
              <a:rPr lang="en-US" baseline="0" dirty="0"/>
            </a:br>
            <a:br>
              <a:rPr lang="en-US" baseline="0" dirty="0"/>
            </a:br>
            <a:r>
              <a:rPr lang="en-US" baseline="0" dirty="0"/>
              <a:t>What prompted their faith? Their diligent search of the scriptures … diligently searching for the truth.</a:t>
            </a:r>
            <a:br>
              <a:rPr lang="en-US" baseline="0" dirty="0"/>
            </a:br>
            <a:br>
              <a:rPr lang="en-US" baseline="0" dirty="0"/>
            </a:br>
            <a:r>
              <a:rPr lang="en-US" baseline="0" dirty="0"/>
              <a:t>As long as we believe … we are saved. NO … that’s not all there is to it. </a:t>
            </a:r>
            <a:br>
              <a:rPr lang="en-US" baseline="0" dirty="0"/>
            </a:br>
            <a:br>
              <a:rPr lang="en-US" baseline="0" dirty="0"/>
            </a:br>
            <a:br>
              <a:rPr lang="en-US" baseline="0" dirty="0"/>
            </a:br>
            <a:endParaRPr lang="en-US" dirty="0"/>
          </a:p>
        </p:txBody>
      </p:sp>
      <p:sp>
        <p:nvSpPr>
          <p:cNvPr id="4" name="Slide Number Placeholder 3"/>
          <p:cNvSpPr>
            <a:spLocks noGrp="1"/>
          </p:cNvSpPr>
          <p:nvPr>
            <p:ph type="sldNum" sz="quarter" idx="10"/>
          </p:nvPr>
        </p:nvSpPr>
        <p:spPr/>
        <p:txBody>
          <a:bodyPr/>
          <a:lstStyle/>
          <a:p>
            <a:fld id="{B6D398A0-076A-49F6-82A8-CA0274244440}" type="slidenum">
              <a:rPr lang="en-US" smtClean="0"/>
              <a:t>38</a:t>
            </a:fld>
            <a:endParaRPr lang="en-US"/>
          </a:p>
        </p:txBody>
      </p:sp>
    </p:spTree>
    <p:extLst>
      <p:ext uri="{BB962C8B-B14F-4D97-AF65-F5344CB8AC3E}">
        <p14:creationId xmlns:p14="http://schemas.microsoft.com/office/powerpoint/2010/main" val="35796101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150000"/>
              </a:lnSpc>
              <a:spcBef>
                <a:spcPct val="0"/>
              </a:spcBef>
            </a:pPr>
            <a:r>
              <a:rPr lang="en-US" altLang="en-US" b="1">
                <a:solidFill>
                  <a:schemeClr val="bg1"/>
                </a:solidFill>
                <a:latin typeface="Arial" panose="020B0604020202020204" pitchFamily="34" charset="0"/>
              </a:rPr>
              <a:t>John 5:37–38 (NASB95) </a:t>
            </a:r>
          </a:p>
          <a:p>
            <a:pPr eaLnBrk="1" hangingPunct="1">
              <a:lnSpc>
                <a:spcPct val="150000"/>
              </a:lnSpc>
              <a:spcBef>
                <a:spcPct val="0"/>
              </a:spcBef>
            </a:pPr>
            <a:r>
              <a:rPr lang="en-US" altLang="en-US" b="1" baseline="30000">
                <a:solidFill>
                  <a:schemeClr val="bg1"/>
                </a:solidFill>
                <a:latin typeface="Arial" panose="020B0604020202020204" pitchFamily="34" charset="0"/>
              </a:rPr>
              <a:t>37</a:t>
            </a:r>
            <a:r>
              <a:rPr lang="en-US" altLang="en-US" b="1">
                <a:solidFill>
                  <a:schemeClr val="bg1"/>
                </a:solidFill>
                <a:latin typeface="Arial" panose="020B0604020202020204" pitchFamily="34" charset="0"/>
              </a:rPr>
              <a:t> “And the Father who sent Me, He has testified of Me. You have neither heard His voice at any time nor seen His form. </a:t>
            </a:r>
            <a:r>
              <a:rPr lang="en-US" altLang="en-US" b="1" baseline="30000">
                <a:solidFill>
                  <a:schemeClr val="bg1"/>
                </a:solidFill>
                <a:latin typeface="Arial" panose="020B0604020202020204" pitchFamily="34" charset="0"/>
              </a:rPr>
              <a:t>38</a:t>
            </a:r>
            <a:r>
              <a:rPr lang="en-US" altLang="en-US" b="1">
                <a:solidFill>
                  <a:schemeClr val="bg1"/>
                </a:solidFill>
                <a:latin typeface="Arial" panose="020B0604020202020204" pitchFamily="34" charset="0"/>
              </a:rPr>
              <a:t> “You do not have His word abiding in you, for you do not believe Him whom He sent. </a:t>
            </a:r>
          </a:p>
          <a:p>
            <a:br>
              <a:rPr lang="en-US" altLang="en-US"/>
            </a:br>
            <a:r>
              <a:rPr lang="en-US" altLang="en-US"/>
              <a:t>37-38 — </a:t>
            </a:r>
            <a:r>
              <a:rPr lang="en-US" altLang="en-US" b="1"/>
              <a:t>The Jewish rulers had not heard God’s voice nor seen His shape, neither literally nor through his chosen medium </a:t>
            </a:r>
            <a:r>
              <a:rPr lang="en-US" altLang="en-US"/>
              <a:t>(cf. Matt. 3:17; 17:5; John 12:28). By their rejection of Jesus they rejected all true knowledge of the Father (cf. John 14:7-9).</a:t>
            </a:r>
          </a:p>
          <a:p>
            <a:br>
              <a:rPr lang="en-US" altLang="en-US"/>
            </a:br>
            <a:r>
              <a:rPr lang="en-US" altLang="en-US" b="1"/>
              <a:t>“</a:t>
            </a:r>
            <a:r>
              <a:rPr lang="en-US" altLang="en-US" b="1" i="1"/>
              <a:t>“</a:t>
            </a:r>
            <a:r>
              <a:rPr lang="en-US" altLang="en-US" b="1" i="1" u="sng"/>
              <a:t>If you had known Me, you would have known My Father also; from now on you know Him, and have seen Him.</a:t>
            </a:r>
            <a:r>
              <a:rPr lang="en-US" altLang="en-US" b="1" i="1"/>
              <a:t>” Philip said to Him, “Lord, show us the Father, and it is enough for us.” Jesus said to him, “Have I been so long with you, and yet you have not come to know Me, Philip? </a:t>
            </a:r>
            <a:r>
              <a:rPr lang="en-US" altLang="en-US" b="1" i="1" u="sng"/>
              <a:t>He who has seen Me has seen the Father</a:t>
            </a:r>
            <a:r>
              <a:rPr lang="en-US" altLang="en-US" b="1" i="1"/>
              <a:t>; how can you say, ‘Show us the Father’?</a:t>
            </a:r>
            <a:r>
              <a:rPr lang="en-US" altLang="en-US" b="1"/>
              <a:t>” (John 14:7–9, NASB95) </a:t>
            </a:r>
          </a:p>
          <a:p>
            <a:endParaRPr lang="en-US" altLang="en-US"/>
          </a:p>
        </p:txBody>
      </p:sp>
      <p:sp>
        <p:nvSpPr>
          <p:cNvPr id="1157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FE136B6-4D05-41BD-A88E-E5D0829D2757}" type="slidenum">
              <a:rPr lang="en-US" altLang="en-US" smtClean="0"/>
              <a:pPr/>
              <a:t>18</a:t>
            </a:fld>
            <a:endParaRPr lang="en-US" altLang="en-US"/>
          </a:p>
        </p:txBody>
      </p:sp>
    </p:spTree>
    <p:extLst>
      <p:ext uri="{BB962C8B-B14F-4D97-AF65-F5344CB8AC3E}">
        <p14:creationId xmlns:p14="http://schemas.microsoft.com/office/powerpoint/2010/main" val="34637013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dirty="0"/>
              <a:t>Ps 78:24; Ex 16:4, 15; </a:t>
            </a:r>
            <a:r>
              <a:rPr lang="fr-FR" sz="1200" dirty="0" err="1"/>
              <a:t>Neh</a:t>
            </a:r>
            <a:r>
              <a:rPr lang="fr-FR" sz="1200" dirty="0"/>
              <a:t> 9:15; Ps 105:40</a:t>
            </a:r>
          </a:p>
          <a:p>
            <a:br>
              <a:rPr lang="en-US" dirty="0"/>
            </a:br>
            <a:r>
              <a:rPr lang="en-US" dirty="0"/>
              <a:t>That is a silly request isn’t it … they have been seeing the signs. Yesterday</a:t>
            </a:r>
            <a:r>
              <a:rPr lang="en-US" baseline="0" dirty="0"/>
              <a:t> they ate of the 5 loaves and 2 fishes, filled and took up 12 baskets full.</a:t>
            </a:r>
            <a:br>
              <a:rPr lang="en-US" baseline="0" dirty="0"/>
            </a:br>
            <a:br>
              <a:rPr lang="en-US" baseline="0" dirty="0"/>
            </a:br>
            <a:r>
              <a:rPr lang="en-US" baseline="0" dirty="0"/>
              <a:t>How do you take that? I take that as a hint … He gave us that bread, so you feed us again </a:t>
            </a:r>
            <a:r>
              <a:rPr lang="en-US" baseline="0" dirty="0">
                <a:sym typeface="Wingdings" panose="05000000000000000000" pitchFamily="2" charset="2"/>
              </a:rPr>
              <a:t></a:t>
            </a:r>
            <a:endParaRPr lang="en-US" dirty="0"/>
          </a:p>
        </p:txBody>
      </p:sp>
      <p:sp>
        <p:nvSpPr>
          <p:cNvPr id="4" name="Slide Number Placeholder 3"/>
          <p:cNvSpPr>
            <a:spLocks noGrp="1"/>
          </p:cNvSpPr>
          <p:nvPr>
            <p:ph type="sldNum" sz="quarter" idx="10"/>
          </p:nvPr>
        </p:nvSpPr>
        <p:spPr/>
        <p:txBody>
          <a:bodyPr/>
          <a:lstStyle/>
          <a:p>
            <a:fld id="{B6D398A0-076A-49F6-82A8-CA0274244440}" type="slidenum">
              <a:rPr lang="en-US" smtClean="0"/>
              <a:t>39</a:t>
            </a:fld>
            <a:endParaRPr lang="en-US"/>
          </a:p>
        </p:txBody>
      </p:sp>
    </p:spTree>
    <p:extLst>
      <p:ext uri="{BB962C8B-B14F-4D97-AF65-F5344CB8AC3E}">
        <p14:creationId xmlns:p14="http://schemas.microsoft.com/office/powerpoint/2010/main" val="31230518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a:t>
            </a:r>
            <a:r>
              <a:rPr lang="en-US" baseline="0" dirty="0"/>
              <a:t> Not, But construction … Not Moses but My Father.</a:t>
            </a:r>
            <a:br>
              <a:rPr lang="en-US" baseline="0" dirty="0"/>
            </a:br>
            <a:br>
              <a:rPr lang="en-US" baseline="0" dirty="0"/>
            </a:br>
            <a:r>
              <a:rPr lang="en-US" baseline="0" dirty="0"/>
              <a:t>What are they thinking of? They are thinking physically, materially … there is not a spiritual thought among them. The problem Jesus had with those Jews is getting to see the difference between a spiritual benefit and a physical. </a:t>
            </a:r>
            <a:br>
              <a:rPr lang="en-US" baseline="0" dirty="0"/>
            </a:br>
            <a:br>
              <a:rPr lang="en-US" baseline="0" dirty="0"/>
            </a:br>
            <a:r>
              <a:rPr lang="en-US" baseline="0" dirty="0"/>
              <a:t>They were looking for the physical benefit, material, political, etc. But what is the real need? It’s spiritual. </a:t>
            </a:r>
            <a:br>
              <a:rPr lang="en-US" baseline="0" dirty="0"/>
            </a:br>
            <a:br>
              <a:rPr lang="en-US" baseline="0" dirty="0"/>
            </a:br>
            <a:r>
              <a:rPr lang="en-US" baseline="0" dirty="0"/>
              <a:t>What we need is the spiritual bread / food … but we spend our labor working for the material and too often work for the spiritual.</a:t>
            </a:r>
            <a:br>
              <a:rPr lang="en-US" baseline="0" dirty="0"/>
            </a:br>
            <a:br>
              <a:rPr lang="en-US" baseline="0" dirty="0"/>
            </a:br>
            <a:r>
              <a:rPr lang="en-US" baseline="0" dirty="0"/>
              <a:t>The church is not very strong spiritually. It’s much stronger physically and politically than spiritually. What our real need is … is spiritual power / strength. God has provided it for our taking.</a:t>
            </a:r>
            <a:endParaRPr lang="en-US" dirty="0"/>
          </a:p>
        </p:txBody>
      </p:sp>
      <p:sp>
        <p:nvSpPr>
          <p:cNvPr id="4" name="Slide Number Placeholder 3"/>
          <p:cNvSpPr>
            <a:spLocks noGrp="1"/>
          </p:cNvSpPr>
          <p:nvPr>
            <p:ph type="sldNum" sz="quarter" idx="10"/>
          </p:nvPr>
        </p:nvSpPr>
        <p:spPr/>
        <p:txBody>
          <a:bodyPr/>
          <a:lstStyle/>
          <a:p>
            <a:fld id="{B6D398A0-076A-49F6-82A8-CA0274244440}" type="slidenum">
              <a:rPr lang="en-US" smtClean="0"/>
              <a:t>40</a:t>
            </a:fld>
            <a:endParaRPr lang="en-US"/>
          </a:p>
        </p:txBody>
      </p:sp>
    </p:spTree>
    <p:extLst>
      <p:ext uri="{BB962C8B-B14F-4D97-AF65-F5344CB8AC3E}">
        <p14:creationId xmlns:p14="http://schemas.microsoft.com/office/powerpoint/2010/main" val="23426440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Spiritual hunger, spiritual thirst.</a:t>
            </a:r>
            <a:r>
              <a:rPr lang="en-US" b="1" baseline="0" dirty="0"/>
              <a:t> </a:t>
            </a:r>
            <a:r>
              <a:rPr lang="en-US" baseline="0" dirty="0"/>
              <a:t>To the woman at the well he said:</a:t>
            </a:r>
            <a:br>
              <a:rPr lang="en-US" baseline="0" dirty="0"/>
            </a:br>
            <a:r>
              <a:rPr lang="en-US" sz="1200" kern="1200" dirty="0">
                <a:solidFill>
                  <a:schemeClr val="tx1"/>
                </a:solidFill>
                <a:effectLst/>
                <a:latin typeface="+mn-lt"/>
                <a:ea typeface="+mn-ea"/>
                <a:cs typeface="+mn-cs"/>
              </a:rPr>
              <a:t>“</a:t>
            </a:r>
            <a:r>
              <a:rPr lang="en-US" sz="1200" i="1" kern="1200" dirty="0">
                <a:solidFill>
                  <a:schemeClr val="tx1"/>
                </a:solidFill>
                <a:effectLst/>
                <a:latin typeface="+mn-lt"/>
                <a:ea typeface="+mn-ea"/>
                <a:cs typeface="+mn-cs"/>
              </a:rPr>
              <a:t>Jesus answered and said to her, “Everyone who drinks of this water will thirst again; but whoever drinks of the water that I will give him shall never thirst; but the water that I will give him will become in him a well of water springing up to eternal life.”</a:t>
            </a:r>
            <a:r>
              <a:rPr lang="en-US" sz="1200" kern="1200" dirty="0">
                <a:solidFill>
                  <a:schemeClr val="tx1"/>
                </a:solidFill>
                <a:effectLst/>
                <a:latin typeface="+mn-lt"/>
                <a:ea typeface="+mn-ea"/>
                <a:cs typeface="+mn-cs"/>
              </a:rPr>
              <a:t>” (John 4:13–14, NASB95) </a:t>
            </a:r>
          </a:p>
          <a:p>
            <a:endParaRPr lang="en-US" dirty="0"/>
          </a:p>
          <a:p>
            <a:r>
              <a:rPr lang="en-US" b="1" dirty="0"/>
              <a:t>Here</a:t>
            </a:r>
            <a:r>
              <a:rPr lang="en-US" b="1" baseline="0" dirty="0"/>
              <a:t> now he is adding bread to that </a:t>
            </a:r>
            <a:r>
              <a:rPr lang="en-US" baseline="0" dirty="0"/>
              <a:t>… in the latter part of the 5</a:t>
            </a:r>
            <a:r>
              <a:rPr lang="en-US" baseline="30000" dirty="0"/>
              <a:t>th</a:t>
            </a:r>
            <a:r>
              <a:rPr lang="en-US" baseline="0" dirty="0"/>
              <a:t> chapter he pointed out he came to give eternal life. He is also the sustainer of that eternal life. Our true spiritual life comes through Christ. It’s not enough to bring a baby into the world physically, he must be brought up and trained … it’s not enough to bring a person into Christ’s kingdom spiritually, he must be fed, he must be given water, he must be taken care of.</a:t>
            </a:r>
            <a:br>
              <a:rPr lang="en-US" baseline="0" dirty="0"/>
            </a:br>
            <a:br>
              <a:rPr lang="en-US" baseline="0" dirty="0"/>
            </a:br>
            <a:r>
              <a:rPr lang="en-US" baseline="0" dirty="0"/>
              <a:t>We baptize so many people but leave them as babies to die. They are not cared for, nourished as they should be. We are to blame for not taking the baby and maturing him until he can be on his own.</a:t>
            </a:r>
            <a:endParaRPr lang="en-US" dirty="0"/>
          </a:p>
        </p:txBody>
      </p:sp>
      <p:sp>
        <p:nvSpPr>
          <p:cNvPr id="4" name="Slide Number Placeholder 3"/>
          <p:cNvSpPr>
            <a:spLocks noGrp="1"/>
          </p:cNvSpPr>
          <p:nvPr>
            <p:ph type="sldNum" sz="quarter" idx="10"/>
          </p:nvPr>
        </p:nvSpPr>
        <p:spPr/>
        <p:txBody>
          <a:bodyPr/>
          <a:lstStyle/>
          <a:p>
            <a:fld id="{B6D398A0-076A-49F6-82A8-CA0274244440}" type="slidenum">
              <a:rPr lang="en-US" smtClean="0"/>
              <a:t>41</a:t>
            </a:fld>
            <a:endParaRPr lang="en-US"/>
          </a:p>
        </p:txBody>
      </p:sp>
    </p:spTree>
    <p:extLst>
      <p:ext uri="{BB962C8B-B14F-4D97-AF65-F5344CB8AC3E}">
        <p14:creationId xmlns:p14="http://schemas.microsoft.com/office/powerpoint/2010/main" val="25812270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D398A0-076A-49F6-82A8-CA0274244440}" type="slidenum">
              <a:rPr lang="en-US" smtClean="0"/>
              <a:t>42</a:t>
            </a:fld>
            <a:endParaRPr lang="en-US"/>
          </a:p>
        </p:txBody>
      </p:sp>
    </p:spTree>
    <p:extLst>
      <p:ext uri="{BB962C8B-B14F-4D97-AF65-F5344CB8AC3E}">
        <p14:creationId xmlns:p14="http://schemas.microsoft.com/office/powerpoint/2010/main" val="14992067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a:solidFill>
                  <a:schemeClr val="tx1"/>
                </a:solidFill>
                <a:effectLst/>
                <a:latin typeface="+mn-lt"/>
                <a:ea typeface="+mn-ea"/>
                <a:cs typeface="+mn-cs"/>
              </a:rPr>
              <a:t>Matthew 25:31–46 (NASB95) </a:t>
            </a:r>
          </a:p>
          <a:p>
            <a:r>
              <a:rPr lang="en-US" sz="1200" u="none" strike="noStrike" kern="1200" baseline="30000" dirty="0">
                <a:solidFill>
                  <a:schemeClr val="tx1"/>
                </a:solidFill>
                <a:effectLst/>
                <a:latin typeface="+mn-lt"/>
                <a:ea typeface="+mn-ea"/>
                <a:cs typeface="+mn-cs"/>
              </a:rPr>
              <a:t>31</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“But when the Son of Man comes in His glory, and all the angels with Him, then He will sit on His glorious throne. </a:t>
            </a:r>
            <a:r>
              <a:rPr lang="en-US" sz="1200" u="none" strike="noStrike" kern="1200" baseline="30000" dirty="0">
                <a:solidFill>
                  <a:schemeClr val="tx1"/>
                </a:solidFill>
                <a:effectLst/>
                <a:latin typeface="+mn-lt"/>
                <a:ea typeface="+mn-ea"/>
                <a:cs typeface="+mn-cs"/>
              </a:rPr>
              <a:t>32</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“All the nations will be gathered before Him; and He will separate them from one another, as the shepherd separates the sheep from the goats; </a:t>
            </a:r>
            <a:r>
              <a:rPr lang="en-US" sz="1200" u="none" strike="noStrike" kern="1200" baseline="30000" dirty="0">
                <a:solidFill>
                  <a:schemeClr val="tx1"/>
                </a:solidFill>
                <a:effectLst/>
                <a:latin typeface="+mn-lt"/>
                <a:ea typeface="+mn-ea"/>
                <a:cs typeface="+mn-cs"/>
              </a:rPr>
              <a:t>33</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and He will put the sheep on His right, and the goats on the left. </a:t>
            </a:r>
            <a:r>
              <a:rPr lang="en-US" sz="1200" u="none" strike="noStrike" kern="1200" baseline="30000" dirty="0">
                <a:solidFill>
                  <a:schemeClr val="tx1"/>
                </a:solidFill>
                <a:effectLst/>
                <a:latin typeface="+mn-lt"/>
                <a:ea typeface="+mn-ea"/>
                <a:cs typeface="+mn-cs"/>
              </a:rPr>
              <a:t>34</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“Then the King will say to those on His right, ‘Come, you who are blessed of My Father, inherit the kingdom prepared for you from the foundation of the world. </a:t>
            </a:r>
            <a:r>
              <a:rPr lang="en-US" sz="1200" u="none" strike="noStrike" kern="1200" baseline="30000" dirty="0">
                <a:solidFill>
                  <a:schemeClr val="tx1"/>
                </a:solidFill>
                <a:effectLst/>
                <a:latin typeface="+mn-lt"/>
                <a:ea typeface="+mn-ea"/>
                <a:cs typeface="+mn-cs"/>
              </a:rPr>
              <a:t>35</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‘For I was hungry, and you gave Me </a:t>
            </a:r>
            <a:r>
              <a:rPr lang="en-US" sz="1200" i="1" kern="1200" dirty="0">
                <a:solidFill>
                  <a:schemeClr val="tx1"/>
                </a:solidFill>
                <a:effectLst/>
                <a:latin typeface="+mn-lt"/>
                <a:ea typeface="+mn-ea"/>
                <a:cs typeface="+mn-cs"/>
              </a:rPr>
              <a:t>something</a:t>
            </a:r>
            <a:r>
              <a:rPr lang="en-US" sz="1200" kern="1200" dirty="0">
                <a:solidFill>
                  <a:schemeClr val="tx1"/>
                </a:solidFill>
                <a:effectLst/>
                <a:latin typeface="+mn-lt"/>
                <a:ea typeface="+mn-ea"/>
                <a:cs typeface="+mn-cs"/>
              </a:rPr>
              <a:t> to eat; I was thirsty, and you gave Me </a:t>
            </a:r>
            <a:r>
              <a:rPr lang="en-US" sz="1200" i="1" kern="1200" dirty="0">
                <a:solidFill>
                  <a:schemeClr val="tx1"/>
                </a:solidFill>
                <a:effectLst/>
                <a:latin typeface="+mn-lt"/>
                <a:ea typeface="+mn-ea"/>
                <a:cs typeface="+mn-cs"/>
              </a:rPr>
              <a:t>something</a:t>
            </a:r>
            <a:r>
              <a:rPr lang="en-US" sz="1200" kern="1200" dirty="0">
                <a:solidFill>
                  <a:schemeClr val="tx1"/>
                </a:solidFill>
                <a:effectLst/>
                <a:latin typeface="+mn-lt"/>
                <a:ea typeface="+mn-ea"/>
                <a:cs typeface="+mn-cs"/>
              </a:rPr>
              <a:t> to drink; I was a stranger, and you invited Me in; </a:t>
            </a:r>
            <a:r>
              <a:rPr lang="en-US" sz="1200" u="none" strike="noStrike" kern="1200" baseline="30000" dirty="0">
                <a:solidFill>
                  <a:schemeClr val="tx1"/>
                </a:solidFill>
                <a:effectLst/>
                <a:latin typeface="+mn-lt"/>
                <a:ea typeface="+mn-ea"/>
                <a:cs typeface="+mn-cs"/>
              </a:rPr>
              <a:t>36</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naked, and you clothed Me; I was sick, and you visited Me; I was in prison, and you came to Me.’ </a:t>
            </a:r>
            <a:r>
              <a:rPr lang="en-US" sz="1200" u="none" strike="noStrike" kern="1200" baseline="30000" dirty="0">
                <a:solidFill>
                  <a:schemeClr val="tx1"/>
                </a:solidFill>
                <a:effectLst/>
                <a:latin typeface="+mn-lt"/>
                <a:ea typeface="+mn-ea"/>
                <a:cs typeface="+mn-cs"/>
              </a:rPr>
              <a:t>37</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“Then the righteous will answer Him, ‘Lord, when did we see You hungry, and feed You, or thirsty, and give You </a:t>
            </a:r>
            <a:r>
              <a:rPr lang="en-US" sz="1200" i="1" kern="1200" dirty="0">
                <a:solidFill>
                  <a:schemeClr val="tx1"/>
                </a:solidFill>
                <a:effectLst/>
                <a:latin typeface="+mn-lt"/>
                <a:ea typeface="+mn-ea"/>
                <a:cs typeface="+mn-cs"/>
              </a:rPr>
              <a:t>something</a:t>
            </a:r>
            <a:r>
              <a:rPr lang="en-US" sz="1200" kern="1200" dirty="0">
                <a:solidFill>
                  <a:schemeClr val="tx1"/>
                </a:solidFill>
                <a:effectLst/>
                <a:latin typeface="+mn-lt"/>
                <a:ea typeface="+mn-ea"/>
                <a:cs typeface="+mn-cs"/>
              </a:rPr>
              <a:t> to drink? </a:t>
            </a:r>
            <a:r>
              <a:rPr lang="en-US" sz="1200" u="none" strike="noStrike" kern="1200" baseline="30000" dirty="0">
                <a:solidFill>
                  <a:schemeClr val="tx1"/>
                </a:solidFill>
                <a:effectLst/>
                <a:latin typeface="+mn-lt"/>
                <a:ea typeface="+mn-ea"/>
                <a:cs typeface="+mn-cs"/>
              </a:rPr>
              <a:t>38</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‘And when did we see You a stranger, and invite You in, or naked, and clothe You? </a:t>
            </a:r>
            <a:r>
              <a:rPr lang="en-US" sz="1200" u="none" strike="noStrike" kern="1200" baseline="30000" dirty="0">
                <a:solidFill>
                  <a:schemeClr val="tx1"/>
                </a:solidFill>
                <a:effectLst/>
                <a:latin typeface="+mn-lt"/>
                <a:ea typeface="+mn-ea"/>
                <a:cs typeface="+mn-cs"/>
              </a:rPr>
              <a:t>39</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‘When did we see You sick, or in prison, and come to You?’ </a:t>
            </a:r>
            <a:r>
              <a:rPr lang="en-US" sz="1200" u="none" strike="noStrike" kern="1200" baseline="30000" dirty="0">
                <a:solidFill>
                  <a:schemeClr val="tx1"/>
                </a:solidFill>
                <a:effectLst/>
                <a:latin typeface="+mn-lt"/>
                <a:ea typeface="+mn-ea"/>
                <a:cs typeface="+mn-cs"/>
              </a:rPr>
              <a:t>40</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 King will answer and say to them, ‘Truly I say to you, to the extent that you did it to one of these brothers of Mine, </a:t>
            </a:r>
            <a:r>
              <a:rPr lang="en-US" sz="1200" i="1" kern="1200" dirty="0">
                <a:solidFill>
                  <a:schemeClr val="tx1"/>
                </a:solidFill>
                <a:effectLst/>
                <a:latin typeface="+mn-lt"/>
                <a:ea typeface="+mn-ea"/>
                <a:cs typeface="+mn-cs"/>
              </a:rPr>
              <a:t>even</a:t>
            </a:r>
            <a:r>
              <a:rPr lang="en-US" sz="1200" kern="1200" dirty="0">
                <a:solidFill>
                  <a:schemeClr val="tx1"/>
                </a:solidFill>
                <a:effectLst/>
                <a:latin typeface="+mn-lt"/>
                <a:ea typeface="+mn-ea"/>
                <a:cs typeface="+mn-cs"/>
              </a:rPr>
              <a:t> the least </a:t>
            </a:r>
            <a:r>
              <a:rPr lang="en-US" sz="1200" i="1" kern="1200" dirty="0">
                <a:solidFill>
                  <a:schemeClr val="tx1"/>
                </a:solidFill>
                <a:effectLst/>
                <a:latin typeface="+mn-lt"/>
                <a:ea typeface="+mn-ea"/>
                <a:cs typeface="+mn-cs"/>
              </a:rPr>
              <a:t>of them,</a:t>
            </a:r>
            <a:r>
              <a:rPr lang="en-US" sz="1200" kern="1200" dirty="0">
                <a:solidFill>
                  <a:schemeClr val="tx1"/>
                </a:solidFill>
                <a:effectLst/>
                <a:latin typeface="+mn-lt"/>
                <a:ea typeface="+mn-ea"/>
                <a:cs typeface="+mn-cs"/>
              </a:rPr>
              <a:t> you did it to Me.’ </a:t>
            </a:r>
            <a:r>
              <a:rPr lang="en-US" sz="1200" u="none" strike="noStrike" kern="1200" baseline="30000" dirty="0">
                <a:solidFill>
                  <a:schemeClr val="tx1"/>
                </a:solidFill>
                <a:effectLst/>
                <a:latin typeface="+mn-lt"/>
                <a:ea typeface="+mn-ea"/>
                <a:cs typeface="+mn-cs"/>
              </a:rPr>
              <a:t>41</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“Then He will also say to those on His left, ‘Depart from Me, accursed ones, into the eternal fire which has been prepared for the devil and his angels; </a:t>
            </a:r>
            <a:r>
              <a:rPr lang="en-US" sz="1200" u="none" strike="noStrike" kern="1200" baseline="30000" dirty="0">
                <a:solidFill>
                  <a:schemeClr val="tx1"/>
                </a:solidFill>
                <a:effectLst/>
                <a:latin typeface="+mn-lt"/>
                <a:ea typeface="+mn-ea"/>
                <a:cs typeface="+mn-cs"/>
              </a:rPr>
              <a:t>42</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for I was hungry, and you gave Me </a:t>
            </a:r>
            <a:r>
              <a:rPr lang="en-US" sz="1200" i="1" kern="1200" dirty="0">
                <a:solidFill>
                  <a:schemeClr val="tx1"/>
                </a:solidFill>
                <a:effectLst/>
                <a:latin typeface="+mn-lt"/>
                <a:ea typeface="+mn-ea"/>
                <a:cs typeface="+mn-cs"/>
              </a:rPr>
              <a:t>nothing</a:t>
            </a:r>
            <a:r>
              <a:rPr lang="en-US" sz="1200" kern="1200" dirty="0">
                <a:solidFill>
                  <a:schemeClr val="tx1"/>
                </a:solidFill>
                <a:effectLst/>
                <a:latin typeface="+mn-lt"/>
                <a:ea typeface="+mn-ea"/>
                <a:cs typeface="+mn-cs"/>
              </a:rPr>
              <a:t> to eat; I was thirsty, and you gave Me nothing to drink; </a:t>
            </a:r>
            <a:r>
              <a:rPr lang="en-US" sz="1200" u="none" strike="noStrike" kern="1200" baseline="30000" dirty="0">
                <a:solidFill>
                  <a:schemeClr val="tx1"/>
                </a:solidFill>
                <a:effectLst/>
                <a:latin typeface="+mn-lt"/>
                <a:ea typeface="+mn-ea"/>
                <a:cs typeface="+mn-cs"/>
              </a:rPr>
              <a:t>43</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 was a stranger, and you did not invite Me in; naked, and you did not clothe Me; sick, and in prison, and you did not visit Me.’ </a:t>
            </a:r>
            <a:r>
              <a:rPr lang="en-US" sz="1200" u="none" strike="noStrike" kern="1200" baseline="30000" dirty="0">
                <a:solidFill>
                  <a:schemeClr val="tx1"/>
                </a:solidFill>
                <a:effectLst/>
                <a:latin typeface="+mn-lt"/>
                <a:ea typeface="+mn-ea"/>
                <a:cs typeface="+mn-cs"/>
              </a:rPr>
              <a:t>44</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“Then they themselves also will answer, ‘Lord, when did we see You hungry, or thirsty, or a stranger, or naked, or sick, or in prison, and did not take care of You?’ </a:t>
            </a:r>
            <a:r>
              <a:rPr lang="en-US" sz="1200" u="none" strike="noStrike" kern="1200" baseline="30000" dirty="0">
                <a:solidFill>
                  <a:schemeClr val="tx1"/>
                </a:solidFill>
                <a:effectLst/>
                <a:latin typeface="+mn-lt"/>
                <a:ea typeface="+mn-ea"/>
                <a:cs typeface="+mn-cs"/>
              </a:rPr>
              <a:t>45</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“Then He will answer them, ‘Truly I say to you, to the extent that you did not do it to one of the least of these, you did not do it to Me.’ </a:t>
            </a:r>
            <a:r>
              <a:rPr lang="en-US" sz="1200" u="none" strike="noStrike" kern="1200" baseline="30000" dirty="0">
                <a:solidFill>
                  <a:schemeClr val="tx1"/>
                </a:solidFill>
                <a:effectLst/>
                <a:latin typeface="+mn-lt"/>
                <a:ea typeface="+mn-ea"/>
                <a:cs typeface="+mn-cs"/>
              </a:rPr>
              <a:t>46</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“These will go away into eternal punishment, but the righteous into eternal life.” </a:t>
            </a:r>
          </a:p>
          <a:p>
            <a:endParaRPr lang="en-US" altLang="en-US" dirty="0"/>
          </a:p>
          <a:p>
            <a:r>
              <a:rPr lang="en-US" sz="1200" kern="1200" dirty="0">
                <a:solidFill>
                  <a:schemeClr val="tx1"/>
                </a:solidFill>
                <a:effectLst/>
                <a:latin typeface="+mn-lt"/>
                <a:ea typeface="+mn-ea"/>
                <a:cs typeface="+mn-cs"/>
              </a:rPr>
              <a:t>Revelation 20:11–15 (NASB95) </a:t>
            </a:r>
          </a:p>
          <a:p>
            <a:r>
              <a:rPr lang="en-US" sz="1200" u="none" strike="noStrike" kern="1200" baseline="30000" dirty="0">
                <a:solidFill>
                  <a:schemeClr val="tx1"/>
                </a:solidFill>
                <a:effectLst/>
                <a:latin typeface="+mn-lt"/>
                <a:ea typeface="+mn-ea"/>
                <a:cs typeface="+mn-cs"/>
              </a:rPr>
              <a:t>11</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Then I saw a great white throne and Him who sat upon it, from whose presence earth and heaven fled away, and no place was found for them. </a:t>
            </a:r>
            <a:r>
              <a:rPr lang="en-US" sz="1200" u="none" strike="noStrike" kern="1200" baseline="30000" dirty="0">
                <a:solidFill>
                  <a:schemeClr val="tx1"/>
                </a:solidFill>
                <a:effectLst/>
                <a:latin typeface="+mn-lt"/>
                <a:ea typeface="+mn-ea"/>
                <a:cs typeface="+mn-cs"/>
              </a:rPr>
              <a:t>12</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And I saw the dead, the great and the small, standing before the throne, and books were opened; and another book was opened, which is </a:t>
            </a:r>
            <a:r>
              <a:rPr lang="en-US" sz="1200" i="1" kern="1200" dirty="0">
                <a:solidFill>
                  <a:schemeClr val="tx1"/>
                </a:solidFill>
                <a:effectLst/>
                <a:latin typeface="+mn-lt"/>
                <a:ea typeface="+mn-ea"/>
                <a:cs typeface="+mn-cs"/>
              </a:rPr>
              <a:t>the book</a:t>
            </a:r>
            <a:r>
              <a:rPr lang="en-US" sz="1200" kern="1200" dirty="0">
                <a:solidFill>
                  <a:schemeClr val="tx1"/>
                </a:solidFill>
                <a:effectLst/>
                <a:latin typeface="+mn-lt"/>
                <a:ea typeface="+mn-ea"/>
                <a:cs typeface="+mn-cs"/>
              </a:rPr>
              <a:t> of life; and the dead were judged from the things which were written in the books, according to their deeds. </a:t>
            </a:r>
            <a:r>
              <a:rPr lang="en-US" sz="1200" u="none" strike="noStrike" kern="1200" baseline="30000" dirty="0">
                <a:solidFill>
                  <a:schemeClr val="tx1"/>
                </a:solidFill>
                <a:effectLst/>
                <a:latin typeface="+mn-lt"/>
                <a:ea typeface="+mn-ea"/>
                <a:cs typeface="+mn-cs"/>
              </a:rPr>
              <a:t>13</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And the sea gave up the dead which were in it, and death and Hades gave up the dead which were in them; and they were judged, every one </a:t>
            </a:r>
            <a:r>
              <a:rPr lang="en-US" sz="1200" i="1" kern="1200" dirty="0">
                <a:solidFill>
                  <a:schemeClr val="tx1"/>
                </a:solidFill>
                <a:effectLst/>
                <a:latin typeface="+mn-lt"/>
                <a:ea typeface="+mn-ea"/>
                <a:cs typeface="+mn-cs"/>
              </a:rPr>
              <a:t>of them</a:t>
            </a:r>
            <a:r>
              <a:rPr lang="en-US" sz="1200" kern="1200" dirty="0">
                <a:solidFill>
                  <a:schemeClr val="tx1"/>
                </a:solidFill>
                <a:effectLst/>
                <a:latin typeface="+mn-lt"/>
                <a:ea typeface="+mn-ea"/>
                <a:cs typeface="+mn-cs"/>
              </a:rPr>
              <a:t> according to their deeds. </a:t>
            </a:r>
            <a:r>
              <a:rPr lang="en-US" sz="1200" u="none" strike="noStrike" kern="1200" baseline="30000" dirty="0">
                <a:solidFill>
                  <a:schemeClr val="tx1"/>
                </a:solidFill>
                <a:effectLst/>
                <a:latin typeface="+mn-lt"/>
                <a:ea typeface="+mn-ea"/>
                <a:cs typeface="+mn-cs"/>
              </a:rPr>
              <a:t>14</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Then death and Hades were thrown into the lake of fire. This is the second death, the lake of fire. </a:t>
            </a:r>
            <a:r>
              <a:rPr lang="en-US" sz="1200" u="none" strike="noStrike" kern="1200" baseline="30000" dirty="0">
                <a:solidFill>
                  <a:schemeClr val="tx1"/>
                </a:solidFill>
                <a:effectLst/>
                <a:latin typeface="+mn-lt"/>
                <a:ea typeface="+mn-ea"/>
                <a:cs typeface="+mn-cs"/>
              </a:rPr>
              <a:t>15</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And if anyone’s name was not found written in the book of life, he was thrown into the lake of fire. </a:t>
            </a:r>
          </a:p>
          <a:p>
            <a:br>
              <a:rPr lang="en-US" altLang="en-US" dirty="0"/>
            </a:br>
            <a:br>
              <a:rPr lang="en-US" altLang="en-US" dirty="0"/>
            </a:br>
            <a:r>
              <a:rPr lang="en-US" sz="1200" kern="1200" dirty="0">
                <a:solidFill>
                  <a:schemeClr val="tx1"/>
                </a:solidFill>
                <a:effectLst/>
                <a:latin typeface="+mn-lt"/>
                <a:ea typeface="+mn-ea"/>
                <a:cs typeface="+mn-cs"/>
              </a:rPr>
              <a:t>1 Corinthians 15:35–58 (NASB95) </a:t>
            </a:r>
          </a:p>
          <a:p>
            <a:r>
              <a:rPr lang="en-US" sz="1200" u="none" strike="noStrike" kern="1200" baseline="30000" dirty="0">
                <a:solidFill>
                  <a:schemeClr val="tx1"/>
                </a:solidFill>
                <a:effectLst/>
                <a:latin typeface="+mn-lt"/>
                <a:ea typeface="+mn-ea"/>
                <a:cs typeface="+mn-cs"/>
              </a:rPr>
              <a:t>35</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But someone will say, “How are the dead raised? And with what kind of body do they come?” </a:t>
            </a:r>
            <a:r>
              <a:rPr lang="en-US" sz="1200" u="none" strike="noStrike" kern="1200" baseline="30000" dirty="0">
                <a:solidFill>
                  <a:schemeClr val="tx1"/>
                </a:solidFill>
                <a:effectLst/>
                <a:latin typeface="+mn-lt"/>
                <a:ea typeface="+mn-ea"/>
                <a:cs typeface="+mn-cs"/>
              </a:rPr>
              <a:t>36</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You fool! That which you sow does not come to life unless it dies; </a:t>
            </a:r>
            <a:r>
              <a:rPr lang="en-US" sz="1200" u="none" strike="noStrike" kern="1200" baseline="30000" dirty="0">
                <a:solidFill>
                  <a:schemeClr val="tx1"/>
                </a:solidFill>
                <a:effectLst/>
                <a:latin typeface="+mn-lt"/>
                <a:ea typeface="+mn-ea"/>
                <a:cs typeface="+mn-cs"/>
              </a:rPr>
              <a:t>37</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and that which you sow, you do not sow the body which is to be, but a bare grain, perhaps of wheat or of something else. </a:t>
            </a:r>
            <a:r>
              <a:rPr lang="en-US" sz="1200" u="none" strike="noStrike" kern="1200" baseline="30000" dirty="0">
                <a:solidFill>
                  <a:schemeClr val="tx1"/>
                </a:solidFill>
                <a:effectLst/>
                <a:latin typeface="+mn-lt"/>
                <a:ea typeface="+mn-ea"/>
                <a:cs typeface="+mn-cs"/>
              </a:rPr>
              <a:t>38</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But God gives it a body just as He wished, and to each of the seeds a body of its own. </a:t>
            </a:r>
            <a:r>
              <a:rPr lang="en-US" sz="1200" u="none" strike="noStrike" kern="1200" baseline="30000" dirty="0">
                <a:solidFill>
                  <a:schemeClr val="tx1"/>
                </a:solidFill>
                <a:effectLst/>
                <a:latin typeface="+mn-lt"/>
                <a:ea typeface="+mn-ea"/>
                <a:cs typeface="+mn-cs"/>
              </a:rPr>
              <a:t>39</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All flesh is not the same flesh, but there is one </a:t>
            </a:r>
            <a:r>
              <a:rPr lang="en-US" sz="1200" i="1" kern="1200" dirty="0">
                <a:solidFill>
                  <a:schemeClr val="tx1"/>
                </a:solidFill>
                <a:effectLst/>
                <a:latin typeface="+mn-lt"/>
                <a:ea typeface="+mn-ea"/>
                <a:cs typeface="+mn-cs"/>
              </a:rPr>
              <a:t>flesh</a:t>
            </a:r>
            <a:r>
              <a:rPr lang="en-US" sz="1200" kern="1200" dirty="0">
                <a:solidFill>
                  <a:schemeClr val="tx1"/>
                </a:solidFill>
                <a:effectLst/>
                <a:latin typeface="+mn-lt"/>
                <a:ea typeface="+mn-ea"/>
                <a:cs typeface="+mn-cs"/>
              </a:rPr>
              <a:t> of men, and another flesh of beasts, and another flesh of birds, and another of fish. </a:t>
            </a:r>
            <a:r>
              <a:rPr lang="en-US" sz="1200" u="none" strike="noStrike" kern="1200" baseline="30000" dirty="0">
                <a:solidFill>
                  <a:schemeClr val="tx1"/>
                </a:solidFill>
                <a:effectLst/>
                <a:latin typeface="+mn-lt"/>
                <a:ea typeface="+mn-ea"/>
                <a:cs typeface="+mn-cs"/>
              </a:rPr>
              <a:t>40</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There are also heavenly bodies and earthly bodies, but the glory of the heavenly is one, and the </a:t>
            </a:r>
            <a:r>
              <a:rPr lang="en-US" sz="1200" i="1" kern="1200" dirty="0">
                <a:solidFill>
                  <a:schemeClr val="tx1"/>
                </a:solidFill>
                <a:effectLst/>
                <a:latin typeface="+mn-lt"/>
                <a:ea typeface="+mn-ea"/>
                <a:cs typeface="+mn-cs"/>
              </a:rPr>
              <a:t>glory</a:t>
            </a:r>
            <a:r>
              <a:rPr lang="en-US" sz="1200" kern="1200" dirty="0">
                <a:solidFill>
                  <a:schemeClr val="tx1"/>
                </a:solidFill>
                <a:effectLst/>
                <a:latin typeface="+mn-lt"/>
                <a:ea typeface="+mn-ea"/>
                <a:cs typeface="+mn-cs"/>
              </a:rPr>
              <a:t> of the earthly is another. </a:t>
            </a:r>
            <a:r>
              <a:rPr lang="en-US" sz="1200" u="none" strike="noStrike" kern="1200" baseline="30000" dirty="0">
                <a:solidFill>
                  <a:schemeClr val="tx1"/>
                </a:solidFill>
                <a:effectLst/>
                <a:latin typeface="+mn-lt"/>
                <a:ea typeface="+mn-ea"/>
                <a:cs typeface="+mn-cs"/>
              </a:rPr>
              <a:t>41</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There is one glory of the sun, and another glory of the moon, and another glory of the stars; for star differs from star in glory. </a:t>
            </a:r>
            <a:r>
              <a:rPr lang="en-US" sz="1200" u="none" strike="noStrike" kern="1200" baseline="30000" dirty="0">
                <a:solidFill>
                  <a:schemeClr val="tx1"/>
                </a:solidFill>
                <a:effectLst/>
                <a:latin typeface="+mn-lt"/>
                <a:ea typeface="+mn-ea"/>
                <a:cs typeface="+mn-cs"/>
              </a:rPr>
              <a:t>42</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So also is the resurrection of the dead. It is sown a perishable </a:t>
            </a:r>
            <a:r>
              <a:rPr lang="en-US" sz="1200" i="1" kern="1200" dirty="0">
                <a:solidFill>
                  <a:schemeClr val="tx1"/>
                </a:solidFill>
                <a:effectLst/>
                <a:latin typeface="+mn-lt"/>
                <a:ea typeface="+mn-ea"/>
                <a:cs typeface="+mn-cs"/>
              </a:rPr>
              <a:t>body</a:t>
            </a:r>
            <a:r>
              <a:rPr lang="en-US" sz="1200" kern="1200" dirty="0">
                <a:solidFill>
                  <a:schemeClr val="tx1"/>
                </a:solidFill>
                <a:effectLst/>
                <a:latin typeface="+mn-lt"/>
                <a:ea typeface="+mn-ea"/>
                <a:cs typeface="+mn-cs"/>
              </a:rPr>
              <a:t>, it is raised an imperishable </a:t>
            </a:r>
            <a:r>
              <a:rPr lang="en-US" sz="1200" i="1" kern="1200" dirty="0">
                <a:solidFill>
                  <a:schemeClr val="tx1"/>
                </a:solidFill>
                <a:effectLst/>
                <a:latin typeface="+mn-lt"/>
                <a:ea typeface="+mn-ea"/>
                <a:cs typeface="+mn-cs"/>
              </a:rPr>
              <a:t>body;</a:t>
            </a:r>
            <a:r>
              <a:rPr lang="en-US" sz="1200" kern="1200" dirty="0">
                <a:solidFill>
                  <a:schemeClr val="tx1"/>
                </a:solidFill>
                <a:effectLst/>
                <a:latin typeface="+mn-lt"/>
                <a:ea typeface="+mn-ea"/>
                <a:cs typeface="+mn-cs"/>
              </a:rPr>
              <a:t> </a:t>
            </a:r>
            <a:r>
              <a:rPr lang="en-US" sz="1200" u="none" strike="noStrike" kern="1200" baseline="30000" dirty="0">
                <a:solidFill>
                  <a:schemeClr val="tx1"/>
                </a:solidFill>
                <a:effectLst/>
                <a:latin typeface="+mn-lt"/>
                <a:ea typeface="+mn-ea"/>
                <a:cs typeface="+mn-cs"/>
              </a:rPr>
              <a:t>43</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it is sown in dishonor, it is raised in glory; it is sown in weakness, it is raised in power; </a:t>
            </a:r>
            <a:r>
              <a:rPr lang="en-US" sz="1200" u="none" strike="noStrike" kern="1200" baseline="30000" dirty="0">
                <a:solidFill>
                  <a:schemeClr val="tx1"/>
                </a:solidFill>
                <a:effectLst/>
                <a:latin typeface="+mn-lt"/>
                <a:ea typeface="+mn-ea"/>
                <a:cs typeface="+mn-cs"/>
              </a:rPr>
              <a:t>44</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it is sown a natural body, it is raised a spiritual body. If there is a natural body, there is also a spiritual </a:t>
            </a:r>
            <a:r>
              <a:rPr lang="en-US" sz="1200" i="1" kern="1200" dirty="0">
                <a:solidFill>
                  <a:schemeClr val="tx1"/>
                </a:solidFill>
                <a:effectLst/>
                <a:latin typeface="+mn-lt"/>
                <a:ea typeface="+mn-ea"/>
                <a:cs typeface="+mn-cs"/>
              </a:rPr>
              <a:t>body.</a:t>
            </a:r>
            <a:r>
              <a:rPr lang="en-US" sz="1200" kern="1200" dirty="0">
                <a:solidFill>
                  <a:schemeClr val="tx1"/>
                </a:solidFill>
                <a:effectLst/>
                <a:latin typeface="+mn-lt"/>
                <a:ea typeface="+mn-ea"/>
                <a:cs typeface="+mn-cs"/>
              </a:rPr>
              <a:t> </a:t>
            </a:r>
            <a:r>
              <a:rPr lang="en-US" sz="1200" u="none" strike="noStrike" kern="1200" baseline="30000" dirty="0">
                <a:solidFill>
                  <a:schemeClr val="tx1"/>
                </a:solidFill>
                <a:effectLst/>
                <a:latin typeface="+mn-lt"/>
                <a:ea typeface="+mn-ea"/>
                <a:cs typeface="+mn-cs"/>
              </a:rPr>
              <a:t>45</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So also it is written, “The first </a:t>
            </a:r>
            <a:r>
              <a:rPr lang="en-US" sz="1200" kern="1200" cap="small" dirty="0">
                <a:solidFill>
                  <a:schemeClr val="tx1"/>
                </a:solidFill>
                <a:effectLst/>
                <a:latin typeface="+mn-lt"/>
                <a:ea typeface="+mn-ea"/>
                <a:cs typeface="+mn-cs"/>
              </a:rPr>
              <a:t>man</a:t>
            </a:r>
            <a:r>
              <a:rPr lang="en-US" sz="1200" kern="1200" dirty="0">
                <a:solidFill>
                  <a:schemeClr val="tx1"/>
                </a:solidFill>
                <a:effectLst/>
                <a:latin typeface="+mn-lt"/>
                <a:ea typeface="+mn-ea"/>
                <a:cs typeface="+mn-cs"/>
              </a:rPr>
              <a:t>, Adam, </a:t>
            </a:r>
            <a:r>
              <a:rPr lang="en-US" sz="1200" kern="1200" cap="small" dirty="0">
                <a:solidFill>
                  <a:schemeClr val="tx1"/>
                </a:solidFill>
                <a:effectLst/>
                <a:latin typeface="+mn-lt"/>
                <a:ea typeface="+mn-ea"/>
                <a:cs typeface="+mn-cs"/>
              </a:rPr>
              <a:t>became a living soul</a:t>
            </a:r>
            <a:r>
              <a:rPr lang="en-US" sz="1200" kern="1200" dirty="0">
                <a:solidFill>
                  <a:schemeClr val="tx1"/>
                </a:solidFill>
                <a:effectLst/>
                <a:latin typeface="+mn-lt"/>
                <a:ea typeface="+mn-ea"/>
                <a:cs typeface="+mn-cs"/>
              </a:rPr>
              <a:t>.” The last Adam </a:t>
            </a:r>
            <a:r>
              <a:rPr lang="en-US" sz="1200" i="1" kern="1200" dirty="0">
                <a:solidFill>
                  <a:schemeClr val="tx1"/>
                </a:solidFill>
                <a:effectLst/>
                <a:latin typeface="+mn-lt"/>
                <a:ea typeface="+mn-ea"/>
                <a:cs typeface="+mn-cs"/>
              </a:rPr>
              <a:t>became</a:t>
            </a:r>
            <a:r>
              <a:rPr lang="en-US" sz="1200" kern="1200" dirty="0">
                <a:solidFill>
                  <a:schemeClr val="tx1"/>
                </a:solidFill>
                <a:effectLst/>
                <a:latin typeface="+mn-lt"/>
                <a:ea typeface="+mn-ea"/>
                <a:cs typeface="+mn-cs"/>
              </a:rPr>
              <a:t> a life-giving spirit. </a:t>
            </a:r>
            <a:r>
              <a:rPr lang="en-US" sz="1200" u="none" strike="noStrike" kern="1200" baseline="30000" dirty="0">
                <a:solidFill>
                  <a:schemeClr val="tx1"/>
                </a:solidFill>
                <a:effectLst/>
                <a:latin typeface="+mn-lt"/>
                <a:ea typeface="+mn-ea"/>
                <a:cs typeface="+mn-cs"/>
              </a:rPr>
              <a:t>46</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However, the spiritual is not first, but the natural; then the spiritual. </a:t>
            </a:r>
            <a:r>
              <a:rPr lang="en-US" sz="1200" u="none" strike="noStrike" kern="1200" baseline="30000" dirty="0">
                <a:solidFill>
                  <a:schemeClr val="tx1"/>
                </a:solidFill>
                <a:effectLst/>
                <a:latin typeface="+mn-lt"/>
                <a:ea typeface="+mn-ea"/>
                <a:cs typeface="+mn-cs"/>
              </a:rPr>
              <a:t>47</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 first man is from the earth, earthy; the second man is from heaven. </a:t>
            </a:r>
            <a:r>
              <a:rPr lang="en-US" sz="1200" u="none" strike="noStrike" kern="1200" baseline="30000" dirty="0">
                <a:solidFill>
                  <a:schemeClr val="tx1"/>
                </a:solidFill>
                <a:effectLst/>
                <a:latin typeface="+mn-lt"/>
                <a:ea typeface="+mn-ea"/>
                <a:cs typeface="+mn-cs"/>
              </a:rPr>
              <a:t>48</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As is the earthy, so also are those who are earthy; and as is the heavenly, so also are those who are heavenly. </a:t>
            </a:r>
            <a:r>
              <a:rPr lang="en-US" sz="1200" u="none" strike="noStrike" kern="1200" baseline="30000" dirty="0">
                <a:solidFill>
                  <a:schemeClr val="tx1"/>
                </a:solidFill>
                <a:effectLst/>
                <a:latin typeface="+mn-lt"/>
                <a:ea typeface="+mn-ea"/>
                <a:cs typeface="+mn-cs"/>
              </a:rPr>
              <a:t>49</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Just as we have borne the image of the earthy, we will also bear the image of the heavenly. </a:t>
            </a:r>
            <a:r>
              <a:rPr lang="en-US" sz="1200" u="none" strike="noStrike" kern="1200" baseline="30000" dirty="0">
                <a:solidFill>
                  <a:schemeClr val="tx1"/>
                </a:solidFill>
                <a:effectLst/>
                <a:latin typeface="+mn-lt"/>
                <a:ea typeface="+mn-ea"/>
                <a:cs typeface="+mn-cs"/>
              </a:rPr>
              <a:t>50</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Now I say this, brethren, that flesh and blood cannot inherit the kingdom of God; nor does the perishable inherit the imperishable. </a:t>
            </a:r>
            <a:r>
              <a:rPr lang="en-US" sz="1200" u="none" strike="noStrike" kern="1200" baseline="30000" dirty="0">
                <a:solidFill>
                  <a:schemeClr val="tx1"/>
                </a:solidFill>
                <a:effectLst/>
                <a:latin typeface="+mn-lt"/>
                <a:ea typeface="+mn-ea"/>
                <a:cs typeface="+mn-cs"/>
              </a:rPr>
              <a:t>51</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Behold, I tell you a mystery; we will not all sleep, but we will all be changed, </a:t>
            </a:r>
            <a:r>
              <a:rPr lang="en-US" sz="1200" u="none" strike="noStrike" kern="1200" baseline="30000" dirty="0">
                <a:solidFill>
                  <a:schemeClr val="tx1"/>
                </a:solidFill>
                <a:effectLst/>
                <a:latin typeface="+mn-lt"/>
                <a:ea typeface="+mn-ea"/>
                <a:cs typeface="+mn-cs"/>
              </a:rPr>
              <a:t>52</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in a moment, in the twinkling of an eye, at the last trumpet; for the trumpet will sound, and the dead will be raised imperishable, and we will be changed. </a:t>
            </a:r>
            <a:r>
              <a:rPr lang="en-US" sz="1200" u="none" strike="noStrike" kern="1200" baseline="30000" dirty="0">
                <a:solidFill>
                  <a:schemeClr val="tx1"/>
                </a:solidFill>
                <a:effectLst/>
                <a:latin typeface="+mn-lt"/>
                <a:ea typeface="+mn-ea"/>
                <a:cs typeface="+mn-cs"/>
              </a:rPr>
              <a:t>53</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For this perishable must put on the imperishable, and this mortal must put on immortality. </a:t>
            </a:r>
            <a:r>
              <a:rPr lang="en-US" sz="1200" u="none" strike="noStrike" kern="1200" baseline="30000" dirty="0">
                <a:solidFill>
                  <a:schemeClr val="tx1"/>
                </a:solidFill>
                <a:effectLst/>
                <a:latin typeface="+mn-lt"/>
                <a:ea typeface="+mn-ea"/>
                <a:cs typeface="+mn-cs"/>
              </a:rPr>
              <a:t>54</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But when this perishable will have put on the imperishable, and this mortal will have put on immortality, then will come about the saying that is written, “</a:t>
            </a:r>
            <a:r>
              <a:rPr lang="en-US" sz="1200" kern="1200" cap="small" dirty="0">
                <a:solidFill>
                  <a:schemeClr val="tx1"/>
                </a:solidFill>
                <a:effectLst/>
                <a:latin typeface="+mn-lt"/>
                <a:ea typeface="+mn-ea"/>
                <a:cs typeface="+mn-cs"/>
              </a:rPr>
              <a:t>Death is swallowed up</a:t>
            </a:r>
            <a:r>
              <a:rPr lang="en-US" sz="1200" kern="1200" dirty="0">
                <a:solidFill>
                  <a:schemeClr val="tx1"/>
                </a:solidFill>
                <a:effectLst/>
                <a:latin typeface="+mn-lt"/>
                <a:ea typeface="+mn-ea"/>
                <a:cs typeface="+mn-cs"/>
              </a:rPr>
              <a:t> in victory. </a:t>
            </a:r>
            <a:r>
              <a:rPr lang="en-US" sz="1200" u="none" strike="noStrike" kern="1200" baseline="30000" dirty="0">
                <a:solidFill>
                  <a:schemeClr val="tx1"/>
                </a:solidFill>
                <a:effectLst/>
                <a:latin typeface="+mn-lt"/>
                <a:ea typeface="+mn-ea"/>
                <a:cs typeface="+mn-cs"/>
              </a:rPr>
              <a:t>55</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“O </a:t>
            </a:r>
            <a:r>
              <a:rPr lang="en-US" sz="1200" kern="1200" cap="small" dirty="0">
                <a:solidFill>
                  <a:schemeClr val="tx1"/>
                </a:solidFill>
                <a:effectLst/>
                <a:latin typeface="+mn-lt"/>
                <a:ea typeface="+mn-ea"/>
                <a:cs typeface="+mn-cs"/>
              </a:rPr>
              <a:t>death</a:t>
            </a:r>
            <a:r>
              <a:rPr lang="en-US" sz="1200" kern="1200" dirty="0">
                <a:solidFill>
                  <a:schemeClr val="tx1"/>
                </a:solidFill>
                <a:effectLst/>
                <a:latin typeface="+mn-lt"/>
                <a:ea typeface="+mn-ea"/>
                <a:cs typeface="+mn-cs"/>
              </a:rPr>
              <a:t>, </a:t>
            </a:r>
            <a:r>
              <a:rPr lang="en-US" sz="1200" kern="1200" cap="small" dirty="0">
                <a:solidFill>
                  <a:schemeClr val="tx1"/>
                </a:solidFill>
                <a:effectLst/>
                <a:latin typeface="+mn-lt"/>
                <a:ea typeface="+mn-ea"/>
                <a:cs typeface="+mn-cs"/>
              </a:rPr>
              <a:t>where is your victory</a:t>
            </a:r>
            <a:r>
              <a:rPr lang="en-US" sz="1200" kern="1200" dirty="0">
                <a:solidFill>
                  <a:schemeClr val="tx1"/>
                </a:solidFill>
                <a:effectLst/>
                <a:latin typeface="+mn-lt"/>
                <a:ea typeface="+mn-ea"/>
                <a:cs typeface="+mn-cs"/>
              </a:rPr>
              <a:t>? O </a:t>
            </a:r>
            <a:r>
              <a:rPr lang="en-US" sz="1200" kern="1200" cap="small" dirty="0">
                <a:solidFill>
                  <a:schemeClr val="tx1"/>
                </a:solidFill>
                <a:effectLst/>
                <a:latin typeface="+mn-lt"/>
                <a:ea typeface="+mn-ea"/>
                <a:cs typeface="+mn-cs"/>
              </a:rPr>
              <a:t>death, where is your sting</a:t>
            </a:r>
            <a:r>
              <a:rPr lang="en-US" sz="1200" kern="1200" dirty="0">
                <a:solidFill>
                  <a:schemeClr val="tx1"/>
                </a:solidFill>
                <a:effectLst/>
                <a:latin typeface="+mn-lt"/>
                <a:ea typeface="+mn-ea"/>
                <a:cs typeface="+mn-cs"/>
              </a:rPr>
              <a:t>?” </a:t>
            </a:r>
            <a:r>
              <a:rPr lang="en-US" sz="1200" u="none" strike="noStrike" kern="1200" baseline="30000" dirty="0">
                <a:solidFill>
                  <a:schemeClr val="tx1"/>
                </a:solidFill>
                <a:effectLst/>
                <a:latin typeface="+mn-lt"/>
                <a:ea typeface="+mn-ea"/>
                <a:cs typeface="+mn-cs"/>
              </a:rPr>
              <a:t>56</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 sting of death is sin, and the power of sin is the law; </a:t>
            </a:r>
            <a:r>
              <a:rPr lang="en-US" sz="1200" u="none" strike="noStrike" kern="1200" baseline="30000" dirty="0">
                <a:solidFill>
                  <a:schemeClr val="tx1"/>
                </a:solidFill>
                <a:effectLst/>
                <a:latin typeface="+mn-lt"/>
                <a:ea typeface="+mn-ea"/>
                <a:cs typeface="+mn-cs"/>
              </a:rPr>
              <a:t>57</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but thanks be to God, who gives us the victory through our Lord Jesus Christ. </a:t>
            </a:r>
            <a:r>
              <a:rPr lang="en-US" sz="1200" u="none" strike="noStrike" kern="1200" baseline="30000" dirty="0">
                <a:solidFill>
                  <a:schemeClr val="tx1"/>
                </a:solidFill>
                <a:effectLst/>
                <a:latin typeface="+mn-lt"/>
                <a:ea typeface="+mn-ea"/>
                <a:cs typeface="+mn-cs"/>
              </a:rPr>
              <a:t>58</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Therefore, my beloved brethren, be steadfast, immovable, always abounding in the work of the Lord, knowing that your toil is not </a:t>
            </a:r>
            <a:r>
              <a:rPr lang="en-US" sz="1200" i="1" kern="1200" dirty="0">
                <a:solidFill>
                  <a:schemeClr val="tx1"/>
                </a:solidFill>
                <a:effectLst/>
                <a:latin typeface="+mn-lt"/>
                <a:ea typeface="+mn-ea"/>
                <a:cs typeface="+mn-cs"/>
              </a:rPr>
              <a:t>in</a:t>
            </a:r>
            <a:r>
              <a:rPr lang="en-US" sz="1200" kern="1200" dirty="0">
                <a:solidFill>
                  <a:schemeClr val="tx1"/>
                </a:solidFill>
                <a:effectLst/>
                <a:latin typeface="+mn-lt"/>
                <a:ea typeface="+mn-ea"/>
                <a:cs typeface="+mn-cs"/>
              </a:rPr>
              <a:t> vain in the Lord. </a:t>
            </a:r>
          </a:p>
          <a:p>
            <a:br>
              <a:rPr lang="en-US" altLang="en-US" dirty="0"/>
            </a:br>
            <a:r>
              <a:rPr lang="en-US" altLang="en-US" dirty="0"/>
              <a:t>---</a:t>
            </a:r>
            <a:br>
              <a:rPr lang="en-US" altLang="en-US" dirty="0"/>
            </a:br>
            <a:r>
              <a:rPr lang="en-US" sz="1200" kern="1200" dirty="0">
                <a:solidFill>
                  <a:schemeClr val="tx1"/>
                </a:solidFill>
                <a:effectLst/>
                <a:latin typeface="+mn-lt"/>
                <a:ea typeface="+mn-ea"/>
                <a:cs typeface="+mn-cs"/>
              </a:rPr>
              <a:t>John 6:39–40 (NASB95) </a:t>
            </a:r>
          </a:p>
          <a:p>
            <a:r>
              <a:rPr lang="en-US" sz="1200" u="none" strike="noStrike" kern="1200" baseline="30000" dirty="0">
                <a:solidFill>
                  <a:schemeClr val="tx1"/>
                </a:solidFill>
                <a:effectLst/>
                <a:latin typeface="+mn-lt"/>
                <a:ea typeface="+mn-ea"/>
                <a:cs typeface="+mn-cs"/>
              </a:rPr>
              <a:t>39</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“This is the will of Him who sent Me, that of all that He has given Me I lose nothing, but raise it up on the last day. </a:t>
            </a:r>
            <a:r>
              <a:rPr lang="en-US" sz="1200" u="none" strike="noStrike" kern="1200" baseline="30000" dirty="0">
                <a:solidFill>
                  <a:schemeClr val="tx1"/>
                </a:solidFill>
                <a:effectLst/>
                <a:latin typeface="+mn-lt"/>
                <a:ea typeface="+mn-ea"/>
                <a:cs typeface="+mn-cs"/>
              </a:rPr>
              <a:t>40</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“For this is the will of My Father, that everyone who beholds the Son and believes in Him will have eternal life, and I Myself will raise him up on the last day.” </a:t>
            </a:r>
          </a:p>
          <a:p>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John 6:54 (NASB95) </a:t>
            </a:r>
          </a:p>
          <a:p>
            <a:r>
              <a:rPr lang="en-US" sz="1200" u="none" strike="noStrike" kern="1200" baseline="30000" dirty="0">
                <a:solidFill>
                  <a:schemeClr val="tx1"/>
                </a:solidFill>
                <a:effectLst/>
                <a:latin typeface="+mn-lt"/>
                <a:ea typeface="+mn-ea"/>
                <a:cs typeface="+mn-cs"/>
              </a:rPr>
              <a:t>54</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“He who eats My flesh and drinks My blood has eternal life, and I will raise him up on the last day. </a:t>
            </a:r>
          </a:p>
          <a:p>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John 12:48 (NASB95) </a:t>
            </a:r>
          </a:p>
          <a:p>
            <a:r>
              <a:rPr lang="en-US" sz="1200" u="none" strike="noStrike" kern="1200" baseline="30000" dirty="0">
                <a:solidFill>
                  <a:schemeClr val="tx1"/>
                </a:solidFill>
                <a:effectLst/>
                <a:latin typeface="+mn-lt"/>
                <a:ea typeface="+mn-ea"/>
                <a:cs typeface="+mn-cs"/>
              </a:rPr>
              <a:t>48</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“He who rejects Me and does not receive My sayings, has one who judges him; the word I spoke is what will judge him at the last day. </a:t>
            </a:r>
          </a:p>
          <a:p>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1 Thessalonians 4:13–17 (NASB95) </a:t>
            </a:r>
          </a:p>
          <a:p>
            <a:r>
              <a:rPr lang="en-US" sz="1200" u="none" strike="noStrike" kern="1200" baseline="30000" dirty="0">
                <a:solidFill>
                  <a:schemeClr val="tx1"/>
                </a:solidFill>
                <a:effectLst/>
                <a:latin typeface="+mn-lt"/>
                <a:ea typeface="+mn-ea"/>
                <a:cs typeface="+mn-cs"/>
              </a:rPr>
              <a:t>13</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But we do not want you to be uninformed, brethren, about those who are asleep, so that you will not grieve as do the rest who have no hope. </a:t>
            </a:r>
            <a:r>
              <a:rPr lang="en-US" sz="1200" u="none" strike="noStrike" kern="1200" baseline="30000" dirty="0">
                <a:solidFill>
                  <a:schemeClr val="tx1"/>
                </a:solidFill>
                <a:effectLst/>
                <a:latin typeface="+mn-lt"/>
                <a:ea typeface="+mn-ea"/>
                <a:cs typeface="+mn-cs"/>
              </a:rPr>
              <a:t>14</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For if we believe that Jesus died and rose again, even so God will bring with Him those who have fallen asleep in Jesus. </a:t>
            </a:r>
            <a:r>
              <a:rPr lang="en-US" sz="1200" u="none" strike="noStrike" kern="1200" baseline="30000" dirty="0">
                <a:solidFill>
                  <a:schemeClr val="tx1"/>
                </a:solidFill>
                <a:effectLst/>
                <a:latin typeface="+mn-lt"/>
                <a:ea typeface="+mn-ea"/>
                <a:cs typeface="+mn-cs"/>
              </a:rPr>
              <a:t>15</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For this we say to you by the word of the Lord, that we who are alive and remain until the coming of the Lord, will not precede those who have fallen asleep. </a:t>
            </a:r>
            <a:r>
              <a:rPr lang="en-US" sz="1200" u="none" strike="noStrike" kern="1200" baseline="30000" dirty="0">
                <a:solidFill>
                  <a:schemeClr val="tx1"/>
                </a:solidFill>
                <a:effectLst/>
                <a:latin typeface="+mn-lt"/>
                <a:ea typeface="+mn-ea"/>
                <a:cs typeface="+mn-cs"/>
              </a:rPr>
              <a:t>16</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For the Lord Himself will descend from heaven with a shout, with the voice of </a:t>
            </a:r>
            <a:r>
              <a:rPr lang="en-US" sz="1200" i="1" kern="1200" dirty="0">
                <a:solidFill>
                  <a:schemeClr val="tx1"/>
                </a:solidFill>
                <a:effectLst/>
                <a:latin typeface="+mn-lt"/>
                <a:ea typeface="+mn-ea"/>
                <a:cs typeface="+mn-cs"/>
              </a:rPr>
              <a:t>the</a:t>
            </a:r>
            <a:r>
              <a:rPr lang="en-US" sz="1200" kern="1200" dirty="0">
                <a:solidFill>
                  <a:schemeClr val="tx1"/>
                </a:solidFill>
                <a:effectLst/>
                <a:latin typeface="+mn-lt"/>
                <a:ea typeface="+mn-ea"/>
                <a:cs typeface="+mn-cs"/>
              </a:rPr>
              <a:t> archangel and with the trumpet of God, and the dead in Christ will rise first. </a:t>
            </a:r>
            <a:r>
              <a:rPr lang="en-US" sz="1200" u="none" strike="noStrike" kern="1200" baseline="30000" dirty="0">
                <a:solidFill>
                  <a:schemeClr val="tx1"/>
                </a:solidFill>
                <a:effectLst/>
                <a:latin typeface="+mn-lt"/>
                <a:ea typeface="+mn-ea"/>
                <a:cs typeface="+mn-cs"/>
              </a:rPr>
              <a:t>17</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Then we who are alive and remain will be caught up together with them in the clouds to meet the Lord in the air, and so we shall always be with the Lord. </a:t>
            </a:r>
          </a:p>
          <a:p>
            <a:endParaRPr lang="en-US" altLang="en-US" dirty="0"/>
          </a:p>
        </p:txBody>
      </p:sp>
      <p:sp>
        <p:nvSpPr>
          <p:cNvPr id="1136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098E5AE-4EB0-4E84-836C-05AD569F82A3}" type="slidenum">
              <a:rPr lang="en-US" altLang="en-US" smtClean="0"/>
              <a:pPr/>
              <a:t>58</a:t>
            </a:fld>
            <a:endParaRPr lang="en-US" altLang="en-US"/>
          </a:p>
        </p:txBody>
      </p:sp>
    </p:spTree>
    <p:extLst>
      <p:ext uri="{BB962C8B-B14F-4D97-AF65-F5344CB8AC3E}">
        <p14:creationId xmlns:p14="http://schemas.microsoft.com/office/powerpoint/2010/main" val="42358783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a:solidFill>
                  <a:schemeClr val="tx1"/>
                </a:solidFill>
                <a:effectLst/>
                <a:latin typeface="+mn-lt"/>
                <a:ea typeface="+mn-ea"/>
                <a:cs typeface="+mn-cs"/>
              </a:rPr>
              <a:t>1 John 4:1 (NASB95) </a:t>
            </a:r>
          </a:p>
          <a:p>
            <a:r>
              <a:rPr lang="en-US" sz="1200" u="none" strike="noStrike" kern="1200" baseline="30000" dirty="0">
                <a:solidFill>
                  <a:schemeClr val="tx1"/>
                </a:solidFill>
                <a:effectLst/>
                <a:latin typeface="+mn-lt"/>
                <a:ea typeface="+mn-ea"/>
                <a:cs typeface="+mn-cs"/>
              </a:rPr>
              <a:t>1</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Beloved, do not believe every spirit, but </a:t>
            </a:r>
            <a:r>
              <a:rPr lang="en-US" sz="1200" b="1" kern="1200" dirty="0">
                <a:solidFill>
                  <a:schemeClr val="tx1"/>
                </a:solidFill>
                <a:effectLst/>
                <a:latin typeface="+mn-lt"/>
                <a:ea typeface="+mn-ea"/>
                <a:cs typeface="+mn-cs"/>
              </a:rPr>
              <a:t>test the spirits</a:t>
            </a:r>
            <a:r>
              <a:rPr lang="en-US" sz="1200" kern="1200" dirty="0">
                <a:solidFill>
                  <a:schemeClr val="tx1"/>
                </a:solidFill>
                <a:effectLst/>
                <a:latin typeface="+mn-lt"/>
                <a:ea typeface="+mn-ea"/>
                <a:cs typeface="+mn-cs"/>
              </a:rPr>
              <a:t> to see whether they are from God, because many false prophets have gone out into the world. </a:t>
            </a:r>
          </a:p>
          <a:p>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1 Corinthians 11:22 (NASB95) </a:t>
            </a:r>
          </a:p>
          <a:p>
            <a:r>
              <a:rPr lang="en-US" sz="1200" u="none" strike="noStrike" kern="1200" baseline="30000" dirty="0">
                <a:solidFill>
                  <a:schemeClr val="tx1"/>
                </a:solidFill>
                <a:effectLst/>
                <a:latin typeface="+mn-lt"/>
                <a:ea typeface="+mn-ea"/>
                <a:cs typeface="+mn-cs"/>
              </a:rPr>
              <a:t>22</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What! </a:t>
            </a:r>
            <a:r>
              <a:rPr lang="en-US" sz="1200" b="1" kern="1200" dirty="0">
                <a:solidFill>
                  <a:schemeClr val="tx1"/>
                </a:solidFill>
                <a:effectLst/>
                <a:latin typeface="+mn-lt"/>
                <a:ea typeface="+mn-ea"/>
                <a:cs typeface="+mn-cs"/>
              </a:rPr>
              <a:t>Do you not have houses in which to eat and drink?</a:t>
            </a:r>
            <a:r>
              <a:rPr lang="en-US" sz="1200" kern="1200" dirty="0">
                <a:solidFill>
                  <a:schemeClr val="tx1"/>
                </a:solidFill>
                <a:effectLst/>
                <a:latin typeface="+mn-lt"/>
                <a:ea typeface="+mn-ea"/>
                <a:cs typeface="+mn-cs"/>
              </a:rPr>
              <a:t> Or do you despise the church of God and shame those who have nothing? What shall I say to you? Shall I praise you? In this I will not praise you. </a:t>
            </a:r>
          </a:p>
          <a:p>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1 Peter 2:5 (NASB95) </a:t>
            </a:r>
          </a:p>
          <a:p>
            <a:r>
              <a:rPr lang="en-US" sz="1200" u="none" strike="noStrike" kern="1200" baseline="30000" dirty="0">
                <a:solidFill>
                  <a:schemeClr val="tx1"/>
                </a:solidFill>
                <a:effectLst/>
                <a:latin typeface="+mn-lt"/>
                <a:ea typeface="+mn-ea"/>
                <a:cs typeface="+mn-cs"/>
              </a:rPr>
              <a:t>5</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you also, as </a:t>
            </a:r>
            <a:r>
              <a:rPr lang="en-US" sz="1200" b="1" kern="1200" dirty="0">
                <a:solidFill>
                  <a:schemeClr val="tx1"/>
                </a:solidFill>
                <a:effectLst/>
                <a:latin typeface="+mn-lt"/>
                <a:ea typeface="+mn-ea"/>
                <a:cs typeface="+mn-cs"/>
              </a:rPr>
              <a:t>living stones, are being built up as a spiritual house for a holy priesthood</a:t>
            </a:r>
            <a:r>
              <a:rPr lang="en-US" sz="1200" kern="1200" dirty="0">
                <a:solidFill>
                  <a:schemeClr val="tx1"/>
                </a:solidFill>
                <a:effectLst/>
                <a:latin typeface="+mn-lt"/>
                <a:ea typeface="+mn-ea"/>
                <a:cs typeface="+mn-cs"/>
              </a:rPr>
              <a:t>, to offer up spiritual sacrifices acceptable to God through Jesus Christ. </a:t>
            </a:r>
          </a:p>
          <a:p>
            <a:endParaRPr lang="en-US" altLang="en-US" dirty="0"/>
          </a:p>
        </p:txBody>
      </p:sp>
      <p:sp>
        <p:nvSpPr>
          <p:cNvPr id="1157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FE136B6-4D05-41BD-A88E-E5D0829D2757}" type="slidenum">
              <a:rPr lang="en-US" altLang="en-US" smtClean="0"/>
              <a:pPr/>
              <a:t>59</a:t>
            </a:fld>
            <a:endParaRPr lang="en-US" altLang="en-US"/>
          </a:p>
        </p:txBody>
      </p:sp>
    </p:spTree>
    <p:extLst>
      <p:ext uri="{BB962C8B-B14F-4D97-AF65-F5344CB8AC3E}">
        <p14:creationId xmlns:p14="http://schemas.microsoft.com/office/powerpoint/2010/main" val="26041205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Sea of Galilee was called the Sea of </a:t>
            </a:r>
            <a:r>
              <a:rPr lang="en-US" dirty="0" err="1"/>
              <a:t>Tiberias</a:t>
            </a:r>
            <a:r>
              <a:rPr lang="en-US" dirty="0"/>
              <a:t> after the construction of the city of </a:t>
            </a:r>
            <a:r>
              <a:rPr lang="en-US" dirty="0" err="1"/>
              <a:t>Tiberias</a:t>
            </a:r>
            <a:r>
              <a:rPr lang="en-US" dirty="0"/>
              <a:t> on the SW</a:t>
            </a:r>
            <a:r>
              <a:rPr lang="en-US" baseline="0" dirty="0"/>
              <a:t> shore of the lake by Herod Antipas during the reign of Tiberius Caesar (AD 13-37) according to Josephus. Josephus says the city was founded in 26 AD.</a:t>
            </a:r>
          </a:p>
          <a:p>
            <a:endParaRPr lang="en-US" baseline="0" dirty="0"/>
          </a:p>
          <a:p>
            <a:r>
              <a:rPr lang="en-US" dirty="0"/>
              <a:t>5</a:t>
            </a:r>
            <a:r>
              <a:rPr lang="en-US" baseline="30000" dirty="0"/>
              <a:t>th</a:t>
            </a:r>
            <a:r>
              <a:rPr lang="en-US" dirty="0"/>
              <a:t> Ch. Jesus declares his relationship with God. Not only violated the Sabbath but claims God</a:t>
            </a:r>
            <a:r>
              <a:rPr lang="en-US" baseline="0" dirty="0"/>
              <a:t> is his father. Claimed he came from God and his message was a message of life, eternal life to those who would accept him. Of course they did not do that.  Our lesson today … grows out of the manna, the feeding of the 5000 and the discussion of manna leading to him saying he was the bread of life. Telling them they were going to eat his flesh and drink his blood if they were going to have life. That reminds of his approach of the woman at the well. He took a drink of water and from that water he led to the water of life which led to her inner thinking and self and that led to her saying when the Messiah comes he will tell us all things … that led her to tell her I am he.</a:t>
            </a:r>
          </a:p>
          <a:p>
            <a:br>
              <a:rPr lang="en-US" baseline="0" dirty="0"/>
            </a:br>
            <a:r>
              <a:rPr lang="en-US" baseline="0" dirty="0"/>
              <a:t>Similar thought … beginning with the loaves and the fishes &gt; discussion on bread &gt; He is the bread of life and how he was to partake of that …</a:t>
            </a:r>
            <a:br>
              <a:rPr lang="en-US" baseline="0" dirty="0"/>
            </a:br>
            <a:br>
              <a:rPr lang="en-US" baseline="0" dirty="0"/>
            </a:br>
            <a:r>
              <a:rPr lang="en-US" baseline="0" dirty="0"/>
              <a:t>Interesting how he develops his theme of thought and what he wants them to know and understand. He wants them to know that he is the Christ the Son of God, the theme of this book.</a:t>
            </a:r>
            <a:br>
              <a:rPr lang="en-US" baseline="0" dirty="0"/>
            </a:br>
            <a:br>
              <a:rPr lang="en-US" baseline="0" dirty="0"/>
            </a:br>
            <a:r>
              <a:rPr lang="en-US" baseline="0" dirty="0"/>
              <a:t>From the west side to the east side of Galilee.</a:t>
            </a:r>
            <a:br>
              <a:rPr lang="en-US" baseline="0" dirty="0"/>
            </a:br>
            <a:br>
              <a:rPr lang="en-US" baseline="0" dirty="0"/>
            </a:br>
            <a:r>
              <a:rPr lang="en-US" baseline="0" dirty="0"/>
              <a:t>Multitude was coming up to Jerusalem … gave Jesus an opportunity to perform a miracle and test these individuals as to whether or not they would test him. </a:t>
            </a:r>
            <a:br>
              <a:rPr lang="en-US" baseline="0" dirty="0"/>
            </a:br>
            <a:br>
              <a:rPr lang="en-US" baseline="0" dirty="0"/>
            </a:br>
            <a:r>
              <a:rPr lang="en-US" baseline="0" dirty="0"/>
              <a:t>If you would like to give this chapter a different name, you would call it sifting the multitude. That’s really what he does. The question is will they accept a spiritual Messiah.</a:t>
            </a:r>
            <a:br>
              <a:rPr lang="en-US" baseline="0" dirty="0"/>
            </a:br>
            <a:br>
              <a:rPr lang="en-US" baseline="0" dirty="0"/>
            </a:br>
            <a:r>
              <a:rPr lang="en-US" baseline="0" dirty="0"/>
              <a:t>When he performed a miracle they wanted to crown him King on their own terms … in this discussion on the bread of life he is sifting the multitude to determine whether or not they will accept him as the spiritual messiah who came on a spiritual mission rather than a political messiah. They were ready to accept him on their terms, but would they accept Him on His terms.</a:t>
            </a:r>
            <a:br>
              <a:rPr lang="en-US" baseline="0" dirty="0"/>
            </a:br>
            <a:br>
              <a:rPr lang="en-US" baseline="0" dirty="0"/>
            </a:br>
            <a:r>
              <a:rPr lang="en-US" baseline="0" dirty="0"/>
              <a:t>We could think of this as Jesus sifting the multitudes as he claims to be the bread of life, a spiritual life, a spiritual bread, a spiritual service. Will they accept that?</a:t>
            </a:r>
            <a:br>
              <a:rPr lang="en-US" baseline="0" dirty="0"/>
            </a:br>
            <a:br>
              <a:rPr lang="en-US" baseline="0" dirty="0"/>
            </a:br>
            <a:r>
              <a:rPr lang="en-US" baseline="0" dirty="0"/>
              <a:t>3 different groups: Multitude, Jews, his own disciples.</a:t>
            </a:r>
            <a:br>
              <a:rPr lang="en-US" baseline="0" dirty="0"/>
            </a:br>
            <a:r>
              <a:rPr lang="en-US" baseline="0" dirty="0"/>
              <a:t>---</a:t>
            </a:r>
            <a:br>
              <a:rPr lang="en-US" baseline="0" dirty="0"/>
            </a:br>
            <a:r>
              <a:rPr lang="en-US" baseline="0" dirty="0"/>
              <a:t>They had beheld these signs …. They had seen him and accepted him as a miracle worker. This is what they are looking for … it’s true the person that feeds the multitude they are going to follow. When he stops feeding them then they are going to start looking for someone else. We have seen this in our own political arrangement in this country for years. The one who can promise the most, that’s the one they want the most.</a:t>
            </a:r>
            <a:br>
              <a:rPr lang="en-US" baseline="0" dirty="0"/>
            </a:br>
            <a:r>
              <a:rPr lang="en-US" baseline="0" dirty="0"/>
              <a:t>---</a:t>
            </a:r>
          </a:p>
          <a:p>
            <a:r>
              <a:rPr lang="en-US" baseline="0" dirty="0"/>
              <a:t>Continual theme through chapter 6. first 40 verses examining Jesus as the bread of life. Vs 41-71 many Jews turned away from Jesus because of what he is teaching, He is the bread of life.</a:t>
            </a:r>
            <a:br>
              <a:rPr lang="en-US" baseline="0" dirty="0"/>
            </a:br>
            <a:br>
              <a:rPr lang="en-US" baseline="0" dirty="0"/>
            </a:br>
            <a:r>
              <a:rPr lang="en-US" baseline="0" dirty="0"/>
              <a:t>This section what we will see … unbelieving Jews (galilee and Jerusalem) … many became unbelievers after they saw the miracles and what they did. Vs. 1-14 we see the feeding of 5000. </a:t>
            </a:r>
          </a:p>
          <a:p>
            <a:endParaRPr lang="en-US" baseline="0" dirty="0"/>
          </a:p>
          <a:p>
            <a:r>
              <a:rPr lang="en-US" baseline="0" dirty="0"/>
              <a:t>He made provision for their needs. He fed them and there was more than enough. Jesus is more than enough! He is sufficient to satisfy our greatest need.</a:t>
            </a:r>
          </a:p>
        </p:txBody>
      </p:sp>
      <p:sp>
        <p:nvSpPr>
          <p:cNvPr id="4" name="Slide Number Placeholder 3"/>
          <p:cNvSpPr>
            <a:spLocks noGrp="1"/>
          </p:cNvSpPr>
          <p:nvPr>
            <p:ph type="sldNum" sz="quarter" idx="10"/>
          </p:nvPr>
        </p:nvSpPr>
        <p:spPr/>
        <p:txBody>
          <a:bodyPr/>
          <a:lstStyle/>
          <a:p>
            <a:fld id="{B6D398A0-076A-49F6-82A8-CA0274244440}" type="slidenum">
              <a:rPr lang="en-US" smtClean="0"/>
              <a:t>22</a:t>
            </a:fld>
            <a:endParaRPr lang="en-US"/>
          </a:p>
        </p:txBody>
      </p:sp>
    </p:spTree>
    <p:extLst>
      <p:ext uri="{BB962C8B-B14F-4D97-AF65-F5344CB8AC3E}">
        <p14:creationId xmlns:p14="http://schemas.microsoft.com/office/powerpoint/2010/main" val="36373155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Sea of Galilee - largest freshwater lake in Israel, and it is </a:t>
            </a:r>
            <a:r>
              <a:rPr lang="en-US" i="1" dirty="0"/>
              <a:t>approximately 33 mi</a:t>
            </a:r>
            <a:r>
              <a:rPr lang="en-US" dirty="0"/>
              <a:t> in circumference, </a:t>
            </a:r>
            <a:r>
              <a:rPr lang="en-US" i="1" dirty="0"/>
              <a:t>about 13 mi</a:t>
            </a:r>
            <a:r>
              <a:rPr lang="en-US" dirty="0"/>
              <a:t> long, and 8.1 mi wide</a:t>
            </a:r>
          </a:p>
        </p:txBody>
      </p:sp>
      <p:sp>
        <p:nvSpPr>
          <p:cNvPr id="4" name="Slide Number Placeholder 3"/>
          <p:cNvSpPr>
            <a:spLocks noGrp="1"/>
          </p:cNvSpPr>
          <p:nvPr>
            <p:ph type="sldNum" sz="quarter" idx="10"/>
          </p:nvPr>
        </p:nvSpPr>
        <p:spPr/>
        <p:txBody>
          <a:bodyPr/>
          <a:lstStyle/>
          <a:p>
            <a:fld id="{B6D398A0-076A-49F6-82A8-CA0274244440}" type="slidenum">
              <a:rPr lang="en-US" smtClean="0"/>
              <a:t>23</a:t>
            </a:fld>
            <a:endParaRPr lang="en-US"/>
          </a:p>
        </p:txBody>
      </p:sp>
    </p:spTree>
    <p:extLst>
      <p:ext uri="{BB962C8B-B14F-4D97-AF65-F5344CB8AC3E}">
        <p14:creationId xmlns:p14="http://schemas.microsoft.com/office/powerpoint/2010/main" val="3476250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200 denarii = about 8 mos. wages.</a:t>
            </a:r>
          </a:p>
          <a:p>
            <a:endParaRPr lang="en-US" dirty="0"/>
          </a:p>
          <a:p>
            <a:r>
              <a:rPr lang="en-US" b="1" dirty="0"/>
              <a:t>It’s an occasion to test the</a:t>
            </a:r>
            <a:r>
              <a:rPr lang="en-US" b="1" baseline="0" dirty="0"/>
              <a:t> multitude, it’s also an occasion to test / teach the disciples.</a:t>
            </a:r>
            <a:r>
              <a:rPr lang="en-US" baseline="0" dirty="0"/>
              <a:t> Philip is a pessimistic fellow, he can tell you what they can’t do, he can’t tell you what can be done.</a:t>
            </a:r>
            <a:br>
              <a:rPr lang="en-US" baseline="0" dirty="0"/>
            </a:br>
            <a:br>
              <a:rPr lang="en-US" baseline="0" dirty="0"/>
            </a:br>
            <a:r>
              <a:rPr lang="en-US" baseline="0" dirty="0"/>
              <a:t>What he sees is we can’t do here with what we have.</a:t>
            </a:r>
            <a:endParaRPr lang="en-US" dirty="0"/>
          </a:p>
        </p:txBody>
      </p:sp>
      <p:sp>
        <p:nvSpPr>
          <p:cNvPr id="4" name="Slide Number Placeholder 3"/>
          <p:cNvSpPr>
            <a:spLocks noGrp="1"/>
          </p:cNvSpPr>
          <p:nvPr>
            <p:ph type="sldNum" sz="quarter" idx="10"/>
          </p:nvPr>
        </p:nvSpPr>
        <p:spPr/>
        <p:txBody>
          <a:bodyPr/>
          <a:lstStyle/>
          <a:p>
            <a:fld id="{B6D398A0-076A-49F6-82A8-CA0274244440}" type="slidenum">
              <a:rPr lang="en-US" smtClean="0"/>
              <a:t>24</a:t>
            </a:fld>
            <a:endParaRPr lang="en-US"/>
          </a:p>
        </p:txBody>
      </p:sp>
    </p:spTree>
    <p:extLst>
      <p:ext uri="{BB962C8B-B14F-4D97-AF65-F5344CB8AC3E}">
        <p14:creationId xmlns:p14="http://schemas.microsoft.com/office/powerpoint/2010/main" val="19903930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Mk 6:39-40 shares they sat in groups</a:t>
            </a:r>
            <a:r>
              <a:rPr lang="en-US" baseline="0" dirty="0"/>
              <a:t> of 50 &amp; 100.</a:t>
            </a:r>
            <a:br>
              <a:rPr lang="en-US" dirty="0"/>
            </a:br>
            <a:br>
              <a:rPr lang="en-US" dirty="0"/>
            </a:br>
            <a:r>
              <a:rPr lang="en-US" dirty="0"/>
              <a:t>Andrew</a:t>
            </a:r>
            <a:r>
              <a:rPr lang="en-US" baseline="0" dirty="0"/>
              <a:t> is a more optimistic attitude. He sees Jesus can take these loaves and fishes … more like a pancake than a loaf of bread … and a couple little fishes … probably what his mother fixed for lunch. Someone has suggested that Andrew must have been a pretty persuasive fellow to talk that little boy out of his lunch in order for Jesus to use it.</a:t>
            </a:r>
            <a:br>
              <a:rPr lang="en-US" baseline="0" dirty="0"/>
            </a:br>
            <a:br>
              <a:rPr lang="en-US" baseline="0" dirty="0"/>
            </a:br>
            <a:r>
              <a:rPr lang="en-US" baseline="0" dirty="0"/>
              <a:t>We see a contrast between Philip (we can’t do anything) and Andrew (here’s a couple of loaves and fishes) maybe the Lord can do something with that.</a:t>
            </a:r>
            <a:br>
              <a:rPr lang="en-US" baseline="0" dirty="0"/>
            </a:br>
            <a:br>
              <a:rPr lang="en-US" baseline="0" dirty="0"/>
            </a:br>
            <a:r>
              <a:rPr lang="en-US" baseline="0" dirty="0"/>
              <a:t>An occasion for Jesus to see how they are developing as well as the multitude.</a:t>
            </a:r>
            <a:br>
              <a:rPr lang="en-US" baseline="0" dirty="0"/>
            </a:br>
            <a:br>
              <a:rPr lang="en-US" baseline="0" dirty="0"/>
            </a:br>
            <a:r>
              <a:rPr lang="en-US" baseline="0" dirty="0"/>
              <a:t>Mark tells us they sat down in groups of 50 and 100 … evidently a very orderly group there. </a:t>
            </a:r>
            <a:br>
              <a:rPr lang="en-US" baseline="0" dirty="0"/>
            </a:br>
            <a:br>
              <a:rPr lang="en-US" baseline="0" dirty="0"/>
            </a:br>
            <a:br>
              <a:rPr lang="en-US" baseline="0" dirty="0"/>
            </a:br>
            <a:br>
              <a:rPr lang="en-US" baseline="0" dirty="0"/>
            </a:br>
            <a:endParaRPr lang="en-US" dirty="0"/>
          </a:p>
        </p:txBody>
      </p:sp>
      <p:sp>
        <p:nvSpPr>
          <p:cNvPr id="4" name="Slide Number Placeholder 3"/>
          <p:cNvSpPr>
            <a:spLocks noGrp="1"/>
          </p:cNvSpPr>
          <p:nvPr>
            <p:ph type="sldNum" sz="quarter" idx="10"/>
          </p:nvPr>
        </p:nvSpPr>
        <p:spPr/>
        <p:txBody>
          <a:bodyPr/>
          <a:lstStyle/>
          <a:p>
            <a:fld id="{B6D398A0-076A-49F6-82A8-CA0274244440}" type="slidenum">
              <a:rPr lang="en-US" smtClean="0"/>
              <a:t>25</a:t>
            </a:fld>
            <a:endParaRPr lang="en-US"/>
          </a:p>
        </p:txBody>
      </p:sp>
    </p:spTree>
    <p:extLst>
      <p:ext uri="{BB962C8B-B14F-4D97-AF65-F5344CB8AC3E}">
        <p14:creationId xmlns:p14="http://schemas.microsoft.com/office/powerpoint/2010/main" val="33918762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Jesus is able to sufficiently</a:t>
            </a:r>
            <a:r>
              <a:rPr lang="en-US" baseline="0" dirty="0"/>
              <a:t> supply / fulfill our needs abundantly, with no waste!</a:t>
            </a:r>
            <a:br>
              <a:rPr lang="en-US" dirty="0"/>
            </a:br>
            <a:br>
              <a:rPr lang="en-US" dirty="0"/>
            </a:br>
            <a:r>
              <a:rPr lang="en-US" dirty="0"/>
              <a:t>It</a:t>
            </a:r>
            <a:r>
              <a:rPr lang="en-US" baseline="0" dirty="0"/>
              <a:t> is said that the Jews considered it was stealing from God to eat without first offering thanks.</a:t>
            </a:r>
            <a:br>
              <a:rPr lang="en-US" dirty="0"/>
            </a:br>
            <a:br>
              <a:rPr lang="en-US" dirty="0"/>
            </a:br>
            <a:r>
              <a:rPr lang="en-US" dirty="0"/>
              <a:t>Then Jesus broke them and they began multiplying and multiplying and they fed the 5000 men.</a:t>
            </a:r>
            <a:br>
              <a:rPr lang="en-US" dirty="0"/>
            </a:br>
            <a:br>
              <a:rPr lang="en-US" dirty="0"/>
            </a:br>
            <a:r>
              <a:rPr lang="en-US" dirty="0"/>
              <a:t>Only miracle related by all 4 of the gospels.</a:t>
            </a:r>
            <a:r>
              <a:rPr lang="en-US" baseline="0" dirty="0"/>
              <a:t> Must have made a very deep impression on the Apostles.</a:t>
            </a:r>
            <a:br>
              <a:rPr lang="en-US" baseline="0" dirty="0"/>
            </a:br>
            <a:br>
              <a:rPr lang="en-US" baseline="0" dirty="0"/>
            </a:br>
            <a:r>
              <a:rPr lang="en-US" b="1" baseline="0" dirty="0"/>
              <a:t>Basket here and when they feed the 4000 are two different words and two different size baskets.</a:t>
            </a:r>
            <a:br>
              <a:rPr lang="en-US" baseline="0" dirty="0"/>
            </a:br>
            <a:br>
              <a:rPr lang="en-US" baseline="0" dirty="0"/>
            </a:br>
            <a:r>
              <a:rPr lang="en-US" baseline="0" dirty="0"/>
              <a:t>Jesus did not waste anything at either time but took them up. He was able to provide for the necessities of life but is not wasteful.</a:t>
            </a:r>
            <a:br>
              <a:rPr lang="en-US" baseline="0" dirty="0"/>
            </a:br>
            <a:br>
              <a:rPr lang="en-US" baseline="0" dirty="0"/>
            </a:br>
            <a:endParaRPr lang="en-US" dirty="0"/>
          </a:p>
        </p:txBody>
      </p:sp>
      <p:sp>
        <p:nvSpPr>
          <p:cNvPr id="4" name="Slide Number Placeholder 3"/>
          <p:cNvSpPr>
            <a:spLocks noGrp="1"/>
          </p:cNvSpPr>
          <p:nvPr>
            <p:ph type="sldNum" sz="quarter" idx="10"/>
          </p:nvPr>
        </p:nvSpPr>
        <p:spPr/>
        <p:txBody>
          <a:bodyPr/>
          <a:lstStyle/>
          <a:p>
            <a:fld id="{B6D398A0-076A-49F6-82A8-CA0274244440}" type="slidenum">
              <a:rPr lang="en-US" smtClean="0"/>
              <a:t>26</a:t>
            </a:fld>
            <a:endParaRPr lang="en-US"/>
          </a:p>
        </p:txBody>
      </p:sp>
    </p:spTree>
    <p:extLst>
      <p:ext uri="{BB962C8B-B14F-4D97-AF65-F5344CB8AC3E}">
        <p14:creationId xmlns:p14="http://schemas.microsoft.com/office/powerpoint/2010/main" val="5848496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Sifting of the multitude</a:t>
            </a:r>
            <a:br>
              <a:rPr lang="en-US" dirty="0"/>
            </a:br>
            <a:br>
              <a:rPr lang="en-US" dirty="0"/>
            </a:br>
            <a:r>
              <a:rPr lang="en-US" dirty="0"/>
              <a:t>The prophet of</a:t>
            </a:r>
            <a:r>
              <a:rPr lang="en-US" baseline="0" dirty="0"/>
              <a:t> Moses’ promise, i.e., the Messiah!</a:t>
            </a:r>
            <a:br>
              <a:rPr lang="en-US" dirty="0"/>
            </a:br>
            <a:br>
              <a:rPr lang="en-US" dirty="0"/>
            </a:br>
            <a:r>
              <a:rPr lang="en-US" dirty="0"/>
              <a:t>They were looking for the fulfillment of Moses</a:t>
            </a:r>
            <a:r>
              <a:rPr lang="en-US" baseline="0" dirty="0"/>
              <a:t> prophecy: </a:t>
            </a:r>
            <a:br>
              <a:rPr lang="en-US" baseline="0" dirty="0"/>
            </a:br>
            <a:br>
              <a:rPr lang="en-US" baseline="0" dirty="0"/>
            </a:br>
            <a:r>
              <a:rPr lang="en-US" sz="1200" kern="1200" dirty="0">
                <a:solidFill>
                  <a:schemeClr val="tx1"/>
                </a:solidFill>
                <a:effectLst/>
                <a:latin typeface="+mn-lt"/>
                <a:ea typeface="+mn-ea"/>
                <a:cs typeface="+mn-cs"/>
              </a:rPr>
              <a:t>“</a:t>
            </a:r>
            <a:r>
              <a:rPr lang="en-US" sz="1200" i="1" kern="1200" dirty="0">
                <a:solidFill>
                  <a:schemeClr val="tx1"/>
                </a:solidFill>
                <a:effectLst/>
                <a:latin typeface="+mn-lt"/>
                <a:ea typeface="+mn-ea"/>
                <a:cs typeface="+mn-cs"/>
              </a:rPr>
              <a:t>“The </a:t>
            </a:r>
            <a:r>
              <a:rPr lang="en-US" sz="1200" i="1" kern="1200" cap="small" dirty="0">
                <a:solidFill>
                  <a:schemeClr val="tx1"/>
                </a:solidFill>
                <a:effectLst/>
                <a:latin typeface="+mn-lt"/>
                <a:ea typeface="+mn-ea"/>
                <a:cs typeface="+mn-cs"/>
              </a:rPr>
              <a:t>Lord</a:t>
            </a:r>
            <a:r>
              <a:rPr lang="en-US" sz="1200" i="1" kern="1200" dirty="0">
                <a:solidFill>
                  <a:schemeClr val="tx1"/>
                </a:solidFill>
                <a:effectLst/>
                <a:latin typeface="+mn-lt"/>
                <a:ea typeface="+mn-ea"/>
                <a:cs typeface="+mn-cs"/>
              </a:rPr>
              <a:t> said to me, ‘They have spoken well. ‘I will raise up a prophet from among their countrymen like you, and I will put My words in his mouth, and he shall speak to them all that I command him.</a:t>
            </a:r>
            <a:r>
              <a:rPr lang="en-US" sz="1200" kern="1200" dirty="0">
                <a:solidFill>
                  <a:schemeClr val="tx1"/>
                </a:solidFill>
                <a:effectLst/>
                <a:latin typeface="+mn-lt"/>
                <a:ea typeface="+mn-ea"/>
                <a:cs typeface="+mn-cs"/>
              </a:rPr>
              <a:t>” (Deuteronomy 18:17–18, NASB95) </a:t>
            </a:r>
          </a:p>
          <a:p>
            <a:br>
              <a:rPr lang="en-US" dirty="0"/>
            </a:br>
            <a:r>
              <a:rPr lang="en-US" dirty="0"/>
              <a:t>So evidently</a:t>
            </a:r>
            <a:r>
              <a:rPr lang="en-US" baseline="0" dirty="0"/>
              <a:t> this is that fellow.</a:t>
            </a:r>
            <a:endParaRPr lang="en-US" dirty="0"/>
          </a:p>
        </p:txBody>
      </p:sp>
      <p:sp>
        <p:nvSpPr>
          <p:cNvPr id="4" name="Slide Number Placeholder 3"/>
          <p:cNvSpPr>
            <a:spLocks noGrp="1"/>
          </p:cNvSpPr>
          <p:nvPr>
            <p:ph type="sldNum" sz="quarter" idx="10"/>
          </p:nvPr>
        </p:nvSpPr>
        <p:spPr/>
        <p:txBody>
          <a:bodyPr/>
          <a:lstStyle/>
          <a:p>
            <a:fld id="{B6D398A0-076A-49F6-82A8-CA0274244440}" type="slidenum">
              <a:rPr lang="en-US" smtClean="0"/>
              <a:t>27</a:t>
            </a:fld>
            <a:endParaRPr lang="en-US"/>
          </a:p>
        </p:txBody>
      </p:sp>
    </p:spTree>
    <p:extLst>
      <p:ext uri="{BB962C8B-B14F-4D97-AF65-F5344CB8AC3E}">
        <p14:creationId xmlns:p14="http://schemas.microsoft.com/office/powerpoint/2010/main" val="3711728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God told David through the Prophet Nathan.</a:t>
            </a:r>
            <a:br>
              <a:rPr lang="en-US" dirty="0"/>
            </a:br>
            <a:br>
              <a:rPr lang="en-US" dirty="0"/>
            </a:br>
            <a:r>
              <a:rPr lang="en-US" dirty="0" err="1"/>
              <a:t>Premellinialism</a:t>
            </a:r>
            <a:r>
              <a:rPr lang="en-US" baseline="0" dirty="0"/>
              <a:t> </a:t>
            </a:r>
            <a:br>
              <a:rPr lang="en-US" dirty="0"/>
            </a:br>
            <a:br>
              <a:rPr lang="en-US" dirty="0"/>
            </a:br>
            <a:r>
              <a:rPr lang="en-US" dirty="0"/>
              <a:t>To pray … Luke</a:t>
            </a:r>
            <a:r>
              <a:rPr lang="en-US" baseline="0" dirty="0"/>
              <a:t> tells us he went up in the mountain to pray. Jesus wants to withdraw and think this matter over. Often used this as a illustration when an individual is riding on the crest of popularity as well as when he is in the depths of despair.</a:t>
            </a:r>
            <a:br>
              <a:rPr lang="en-US" baseline="0" dirty="0"/>
            </a:br>
            <a:br>
              <a:rPr lang="en-US" baseline="0" dirty="0"/>
            </a:br>
            <a:r>
              <a:rPr lang="en-US" baseline="0" dirty="0"/>
              <a:t>We need to pray just as earnestly when things are going well with us as went times are going bad with us.</a:t>
            </a:r>
            <a:br>
              <a:rPr lang="en-US" baseline="0" dirty="0"/>
            </a:br>
            <a:br>
              <a:rPr lang="en-US" baseline="0" dirty="0"/>
            </a:br>
            <a:r>
              <a:rPr lang="en-US" baseline="0" dirty="0"/>
              <a:t>Jesus went out to pray over this matter.</a:t>
            </a:r>
            <a:br>
              <a:rPr lang="en-US" baseline="0" dirty="0"/>
            </a:br>
            <a:br>
              <a:rPr lang="en-US" baseline="0" dirty="0"/>
            </a:br>
            <a:r>
              <a:rPr lang="en-US" baseline="0" dirty="0"/>
              <a:t>There are those who believe Jesus will come again and establish an earthly kingdom … if Jesus would have come to be an earthly king they would have gladly accepted him … that was not his mission then nor never will it be!</a:t>
            </a:r>
            <a:endParaRPr lang="en-US" dirty="0"/>
          </a:p>
        </p:txBody>
      </p:sp>
      <p:sp>
        <p:nvSpPr>
          <p:cNvPr id="4" name="Slide Number Placeholder 3"/>
          <p:cNvSpPr>
            <a:spLocks noGrp="1"/>
          </p:cNvSpPr>
          <p:nvPr>
            <p:ph type="sldNum" sz="quarter" idx="10"/>
          </p:nvPr>
        </p:nvSpPr>
        <p:spPr/>
        <p:txBody>
          <a:bodyPr/>
          <a:lstStyle/>
          <a:p>
            <a:fld id="{B6D398A0-076A-49F6-82A8-CA0274244440}" type="slidenum">
              <a:rPr lang="en-US" smtClean="0"/>
              <a:t>28</a:t>
            </a:fld>
            <a:endParaRPr lang="en-US"/>
          </a:p>
        </p:txBody>
      </p:sp>
    </p:spTree>
    <p:extLst>
      <p:ext uri="{BB962C8B-B14F-4D97-AF65-F5344CB8AC3E}">
        <p14:creationId xmlns:p14="http://schemas.microsoft.com/office/powerpoint/2010/main" val="12972898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C6E7695-7EBC-476C-85F2-7971AE14269A}" type="datetimeFigureOut">
              <a:rPr lang="en-US" smtClean="0"/>
              <a:t>6/5/2016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E1D363-E0B0-4010-A16F-89987A4D633B}" type="slidenum">
              <a:rPr lang="en-US" smtClean="0"/>
              <a:t>‹#›</a:t>
            </a:fld>
            <a:endParaRPr lang="en-US"/>
          </a:p>
        </p:txBody>
      </p:sp>
    </p:spTree>
    <p:extLst>
      <p:ext uri="{BB962C8B-B14F-4D97-AF65-F5344CB8AC3E}">
        <p14:creationId xmlns:p14="http://schemas.microsoft.com/office/powerpoint/2010/main" val="41463464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6E7695-7EBC-476C-85F2-7971AE14269A}" type="datetimeFigureOut">
              <a:rPr lang="en-US" smtClean="0"/>
              <a:t>6/5/2016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E1D363-E0B0-4010-A16F-89987A4D633B}" type="slidenum">
              <a:rPr lang="en-US" smtClean="0"/>
              <a:t>‹#›</a:t>
            </a:fld>
            <a:endParaRPr lang="en-US"/>
          </a:p>
        </p:txBody>
      </p:sp>
    </p:spTree>
    <p:extLst>
      <p:ext uri="{BB962C8B-B14F-4D97-AF65-F5344CB8AC3E}">
        <p14:creationId xmlns:p14="http://schemas.microsoft.com/office/powerpoint/2010/main" val="35294239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6E7695-7EBC-476C-85F2-7971AE14269A}" type="datetimeFigureOut">
              <a:rPr lang="en-US" smtClean="0"/>
              <a:t>6/5/2016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E1D363-E0B0-4010-A16F-89987A4D633B}" type="slidenum">
              <a:rPr lang="en-US" smtClean="0"/>
              <a:t>‹#›</a:t>
            </a:fld>
            <a:endParaRPr lang="en-US"/>
          </a:p>
        </p:txBody>
      </p:sp>
    </p:spTree>
    <p:extLst>
      <p:ext uri="{BB962C8B-B14F-4D97-AF65-F5344CB8AC3E}">
        <p14:creationId xmlns:p14="http://schemas.microsoft.com/office/powerpoint/2010/main" val="19554195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2">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2194373" y="3674057"/>
            <a:ext cx="1986920" cy="350935"/>
          </a:xfrm>
        </p:spPr>
        <p:txBody>
          <a:bodyPr>
            <a:normAutofit/>
          </a:bodyPr>
          <a:lstStyle>
            <a:lvl1pPr>
              <a:defRPr sz="1600">
                <a:solidFill>
                  <a:srgbClr val="D8AA5B"/>
                </a:solidFill>
              </a:defRPr>
            </a:lvl1pPr>
          </a:lstStyle>
          <a:p>
            <a:pPr lvl="0"/>
            <a:r>
              <a:rPr lang="en-US"/>
              <a:t>Edit Master text styles</a:t>
            </a:r>
          </a:p>
        </p:txBody>
      </p:sp>
    </p:spTree>
    <p:extLst>
      <p:ext uri="{BB962C8B-B14F-4D97-AF65-F5344CB8AC3E}">
        <p14:creationId xmlns:p14="http://schemas.microsoft.com/office/powerpoint/2010/main" val="2975185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6E7695-7EBC-476C-85F2-7971AE14269A}" type="datetimeFigureOut">
              <a:rPr lang="en-US" smtClean="0"/>
              <a:t>6/5/2016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E1D363-E0B0-4010-A16F-89987A4D633B}" type="slidenum">
              <a:rPr lang="en-US" smtClean="0"/>
              <a:t>‹#›</a:t>
            </a:fld>
            <a:endParaRPr lang="en-US"/>
          </a:p>
        </p:txBody>
      </p:sp>
    </p:spTree>
    <p:extLst>
      <p:ext uri="{BB962C8B-B14F-4D97-AF65-F5344CB8AC3E}">
        <p14:creationId xmlns:p14="http://schemas.microsoft.com/office/powerpoint/2010/main" val="3930095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C6E7695-7EBC-476C-85F2-7971AE14269A}" type="datetimeFigureOut">
              <a:rPr lang="en-US" smtClean="0"/>
              <a:t>6/5/2016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E1D363-E0B0-4010-A16F-89987A4D633B}" type="slidenum">
              <a:rPr lang="en-US" smtClean="0"/>
              <a:t>‹#›</a:t>
            </a:fld>
            <a:endParaRPr lang="en-US"/>
          </a:p>
        </p:txBody>
      </p:sp>
    </p:spTree>
    <p:extLst>
      <p:ext uri="{BB962C8B-B14F-4D97-AF65-F5344CB8AC3E}">
        <p14:creationId xmlns:p14="http://schemas.microsoft.com/office/powerpoint/2010/main" val="23840630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C6E7695-7EBC-476C-85F2-7971AE14269A}" type="datetimeFigureOut">
              <a:rPr lang="en-US" smtClean="0"/>
              <a:t>6/5/2016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E1D363-E0B0-4010-A16F-89987A4D633B}" type="slidenum">
              <a:rPr lang="en-US" smtClean="0"/>
              <a:t>‹#›</a:t>
            </a:fld>
            <a:endParaRPr lang="en-US"/>
          </a:p>
        </p:txBody>
      </p:sp>
    </p:spTree>
    <p:extLst>
      <p:ext uri="{BB962C8B-B14F-4D97-AF65-F5344CB8AC3E}">
        <p14:creationId xmlns:p14="http://schemas.microsoft.com/office/powerpoint/2010/main" val="18734573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C6E7695-7EBC-476C-85F2-7971AE14269A}" type="datetimeFigureOut">
              <a:rPr lang="en-US" smtClean="0"/>
              <a:t>6/5/2016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E1D363-E0B0-4010-A16F-89987A4D633B}" type="slidenum">
              <a:rPr lang="en-US" smtClean="0"/>
              <a:t>‹#›</a:t>
            </a:fld>
            <a:endParaRPr lang="en-US"/>
          </a:p>
        </p:txBody>
      </p:sp>
    </p:spTree>
    <p:extLst>
      <p:ext uri="{BB962C8B-B14F-4D97-AF65-F5344CB8AC3E}">
        <p14:creationId xmlns:p14="http://schemas.microsoft.com/office/powerpoint/2010/main" val="26962991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C6E7695-7EBC-476C-85F2-7971AE14269A}" type="datetimeFigureOut">
              <a:rPr lang="en-US" smtClean="0"/>
              <a:t>6/5/2016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E1D363-E0B0-4010-A16F-89987A4D633B}" type="slidenum">
              <a:rPr lang="en-US" smtClean="0"/>
              <a:t>‹#›</a:t>
            </a:fld>
            <a:endParaRPr lang="en-US"/>
          </a:p>
        </p:txBody>
      </p:sp>
    </p:spTree>
    <p:extLst>
      <p:ext uri="{BB962C8B-B14F-4D97-AF65-F5344CB8AC3E}">
        <p14:creationId xmlns:p14="http://schemas.microsoft.com/office/powerpoint/2010/main" val="4167909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6E7695-7EBC-476C-85F2-7971AE14269A}" type="datetimeFigureOut">
              <a:rPr lang="en-US" smtClean="0"/>
              <a:t>6/5/2016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E1D363-E0B0-4010-A16F-89987A4D633B}" type="slidenum">
              <a:rPr lang="en-US" smtClean="0"/>
              <a:t>‹#›</a:t>
            </a:fld>
            <a:endParaRPr lang="en-US"/>
          </a:p>
        </p:txBody>
      </p:sp>
    </p:spTree>
    <p:extLst>
      <p:ext uri="{BB962C8B-B14F-4D97-AF65-F5344CB8AC3E}">
        <p14:creationId xmlns:p14="http://schemas.microsoft.com/office/powerpoint/2010/main" val="3739403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C6E7695-7EBC-476C-85F2-7971AE14269A}" type="datetimeFigureOut">
              <a:rPr lang="en-US" smtClean="0"/>
              <a:t>6/5/2016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E1D363-E0B0-4010-A16F-89987A4D633B}" type="slidenum">
              <a:rPr lang="en-US" smtClean="0"/>
              <a:t>‹#›</a:t>
            </a:fld>
            <a:endParaRPr lang="en-US"/>
          </a:p>
        </p:txBody>
      </p:sp>
    </p:spTree>
    <p:extLst>
      <p:ext uri="{BB962C8B-B14F-4D97-AF65-F5344CB8AC3E}">
        <p14:creationId xmlns:p14="http://schemas.microsoft.com/office/powerpoint/2010/main" val="33755965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C6E7695-7EBC-476C-85F2-7971AE14269A}" type="datetimeFigureOut">
              <a:rPr lang="en-US" smtClean="0"/>
              <a:t>6/5/2016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E1D363-E0B0-4010-A16F-89987A4D633B}" type="slidenum">
              <a:rPr lang="en-US" smtClean="0"/>
              <a:t>‹#›</a:t>
            </a:fld>
            <a:endParaRPr lang="en-US"/>
          </a:p>
        </p:txBody>
      </p:sp>
    </p:spTree>
    <p:extLst>
      <p:ext uri="{BB962C8B-B14F-4D97-AF65-F5344CB8AC3E}">
        <p14:creationId xmlns:p14="http://schemas.microsoft.com/office/powerpoint/2010/main" val="33204776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6E7695-7EBC-476C-85F2-7971AE14269A}" type="datetimeFigureOut">
              <a:rPr lang="en-US" smtClean="0"/>
              <a:t>6/5/2016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E1D363-E0B0-4010-A16F-89987A4D633B}" type="slidenum">
              <a:rPr lang="en-US" smtClean="0"/>
              <a:t>‹#›</a:t>
            </a:fld>
            <a:endParaRPr lang="en-US"/>
          </a:p>
        </p:txBody>
      </p:sp>
    </p:spTree>
    <p:extLst>
      <p:ext uri="{BB962C8B-B14F-4D97-AF65-F5344CB8AC3E}">
        <p14:creationId xmlns:p14="http://schemas.microsoft.com/office/powerpoint/2010/main" val="11931076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6.jpg"/></Relationships>
</file>

<file path=ppt/slides/_rels/slide2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3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3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1"/>
          <p:cNvSpPr txBox="1">
            <a:spLocks/>
          </p:cNvSpPr>
          <p:nvPr/>
        </p:nvSpPr>
        <p:spPr bwMode="auto">
          <a:xfrm>
            <a:off x="1563688" y="5400675"/>
            <a:ext cx="60166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 typeface="Arial" panose="020B0604020202020204" pitchFamily="34" charset="0"/>
              <a:buNone/>
            </a:pPr>
            <a:r>
              <a:rPr lang="en-US" altLang="en-US" sz="2400" b="1" dirty="0">
                <a:solidFill>
                  <a:srgbClr val="471D01"/>
                </a:solidFill>
                <a:latin typeface="Arial" panose="020B0604020202020204" pitchFamily="34" charset="0"/>
              </a:rPr>
              <a:t>LESSON 9 - JOHN 6:1-35</a:t>
            </a:r>
            <a:endParaRPr lang="en-US" altLang="en-US" sz="2000" b="1" dirty="0">
              <a:solidFill>
                <a:srgbClr val="471D01"/>
              </a:solidFill>
              <a:latin typeface="Arial" panose="020B0604020202020204" pitchFamily="34" charset="0"/>
            </a:endParaRPr>
          </a:p>
        </p:txBody>
      </p:sp>
    </p:spTree>
    <p:extLst>
      <p:ext uri="{BB962C8B-B14F-4D97-AF65-F5344CB8AC3E}">
        <p14:creationId xmlns:p14="http://schemas.microsoft.com/office/powerpoint/2010/main" val="24840998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 Placeholder 1"/>
          <p:cNvSpPr txBox="1">
            <a:spLocks/>
          </p:cNvSpPr>
          <p:nvPr/>
        </p:nvSpPr>
        <p:spPr>
          <a:xfrm>
            <a:off x="312738" y="228600"/>
            <a:ext cx="8518525" cy="681038"/>
          </a:xfrm>
          <a:prstGeom prst="rect">
            <a:avLst/>
          </a:prstGeom>
        </p:spPr>
        <p:txBody>
          <a:bodyPr/>
          <a:lstStyle/>
          <a:p>
            <a:pPr eaLnBrk="1" fontAlgn="auto" hangingPunct="1">
              <a:spcBef>
                <a:spcPct val="20000"/>
              </a:spcBef>
              <a:spcAft>
                <a:spcPts val="0"/>
              </a:spcAft>
              <a:buFont typeface="Arial"/>
              <a:buNone/>
              <a:defRPr/>
            </a:pPr>
            <a:r>
              <a:rPr lang="en-US" sz="3600" b="1" dirty="0">
                <a:solidFill>
                  <a:schemeClr val="bg2">
                    <a:lumMod val="90000"/>
                  </a:schemeClr>
                </a:solidFill>
              </a:rPr>
              <a:t>Lesson 8 – Question 9</a:t>
            </a:r>
          </a:p>
        </p:txBody>
      </p:sp>
      <p:cxnSp>
        <p:nvCxnSpPr>
          <p:cNvPr id="3" name="Straight Connector 2"/>
          <p:cNvCxnSpPr/>
          <p:nvPr/>
        </p:nvCxnSpPr>
        <p:spPr>
          <a:xfrm>
            <a:off x="312738" y="1033463"/>
            <a:ext cx="8540750" cy="0"/>
          </a:xfrm>
          <a:prstGeom prst="line">
            <a:avLst/>
          </a:prstGeom>
          <a:ln>
            <a:solidFill>
              <a:schemeClr val="accent1">
                <a:shade val="95000"/>
                <a:satMod val="105000"/>
                <a:alpha val="25000"/>
              </a:schemeClr>
            </a:solidFill>
          </a:ln>
        </p:spPr>
        <p:style>
          <a:lnRef idx="1">
            <a:schemeClr val="accent1"/>
          </a:lnRef>
          <a:fillRef idx="0">
            <a:schemeClr val="accent1"/>
          </a:fillRef>
          <a:effectRef idx="0">
            <a:schemeClr val="accent1"/>
          </a:effectRef>
          <a:fontRef idx="minor">
            <a:schemeClr val="tx1"/>
          </a:fontRef>
        </p:style>
      </p:cxnSp>
      <p:sp>
        <p:nvSpPr>
          <p:cNvPr id="4" name="Rectangle 3"/>
          <p:cNvSpPr>
            <a:spLocks noChangeArrowheads="1"/>
          </p:cNvSpPr>
          <p:nvPr/>
        </p:nvSpPr>
        <p:spPr bwMode="auto">
          <a:xfrm>
            <a:off x="0" y="1425575"/>
            <a:ext cx="9144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400" b="1">
                <a:solidFill>
                  <a:schemeClr val="bg1"/>
                </a:solidFill>
                <a:latin typeface="Arial" panose="020B0604020202020204" pitchFamily="34" charset="0"/>
              </a:rPr>
              <a:t>Though they received not Jesus, </a:t>
            </a:r>
            <a:br>
              <a:rPr lang="en-US" altLang="en-US" sz="2400" b="1">
                <a:solidFill>
                  <a:schemeClr val="bg1"/>
                </a:solidFill>
                <a:latin typeface="Arial" panose="020B0604020202020204" pitchFamily="34" charset="0"/>
              </a:rPr>
            </a:br>
            <a:r>
              <a:rPr lang="en-US" altLang="en-US" sz="2400" b="1">
                <a:solidFill>
                  <a:schemeClr val="bg1"/>
                </a:solidFill>
                <a:latin typeface="Arial" panose="020B0604020202020204" pitchFamily="34" charset="0"/>
              </a:rPr>
              <a:t>who would they receive?</a:t>
            </a:r>
            <a:endParaRPr lang="en-US" altLang="en-US" sz="1800" b="1">
              <a:solidFill>
                <a:srgbClr val="FFFF99"/>
              </a:solidFill>
              <a:latin typeface="Arial" panose="020B0604020202020204" pitchFamily="34" charset="0"/>
            </a:endParaRPr>
          </a:p>
        </p:txBody>
      </p:sp>
      <p:sp>
        <p:nvSpPr>
          <p:cNvPr id="6" name="Rectangle 5"/>
          <p:cNvSpPr>
            <a:spLocks noChangeArrowheads="1"/>
          </p:cNvSpPr>
          <p:nvPr/>
        </p:nvSpPr>
        <p:spPr bwMode="auto">
          <a:xfrm>
            <a:off x="1352550" y="3213100"/>
            <a:ext cx="64389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Font typeface="Arial" panose="020B0604020202020204" pitchFamily="34" charset="0"/>
              <a:buNone/>
            </a:pPr>
            <a:r>
              <a:rPr lang="en-US" altLang="en-US" sz="2800" b="1">
                <a:solidFill>
                  <a:schemeClr val="bg1"/>
                </a:solidFill>
              </a:rPr>
              <a:t>“</a:t>
            </a:r>
            <a:r>
              <a:rPr lang="en-US" altLang="en-US" sz="2800" b="1" i="1">
                <a:solidFill>
                  <a:schemeClr val="bg1"/>
                </a:solidFill>
              </a:rPr>
              <a:t>“I have come in My Father’s name, and you do not receive Me; </a:t>
            </a:r>
            <a:r>
              <a:rPr lang="en-US" altLang="en-US" sz="2800" b="1" i="1" u="sng">
                <a:solidFill>
                  <a:schemeClr val="bg1"/>
                </a:solidFill>
              </a:rPr>
              <a:t>if another comes in his own name, you will receive him</a:t>
            </a:r>
            <a:r>
              <a:rPr lang="en-US" altLang="en-US" sz="2800" b="1" i="1">
                <a:solidFill>
                  <a:schemeClr val="bg1"/>
                </a:solidFill>
              </a:rPr>
              <a:t>.</a:t>
            </a:r>
            <a:r>
              <a:rPr lang="en-US" altLang="en-US" sz="2800" b="1">
                <a:solidFill>
                  <a:schemeClr val="bg1"/>
                </a:solidFill>
              </a:rPr>
              <a:t>” (John 5:43, NASB95) </a:t>
            </a:r>
          </a:p>
        </p:txBody>
      </p:sp>
    </p:spTree>
    <p:extLst>
      <p:ext uri="{BB962C8B-B14F-4D97-AF65-F5344CB8AC3E}">
        <p14:creationId xmlns:p14="http://schemas.microsoft.com/office/powerpoint/2010/main" val="26927339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 Placeholder 1"/>
          <p:cNvSpPr txBox="1">
            <a:spLocks/>
          </p:cNvSpPr>
          <p:nvPr/>
        </p:nvSpPr>
        <p:spPr>
          <a:xfrm>
            <a:off x="312738" y="228600"/>
            <a:ext cx="8518525" cy="681038"/>
          </a:xfrm>
          <a:prstGeom prst="rect">
            <a:avLst/>
          </a:prstGeom>
        </p:spPr>
        <p:txBody>
          <a:bodyPr/>
          <a:lstStyle/>
          <a:p>
            <a:pPr eaLnBrk="1" fontAlgn="auto" hangingPunct="1">
              <a:spcBef>
                <a:spcPct val="20000"/>
              </a:spcBef>
              <a:spcAft>
                <a:spcPts val="0"/>
              </a:spcAft>
              <a:buFont typeface="Arial"/>
              <a:buNone/>
              <a:defRPr/>
            </a:pPr>
            <a:r>
              <a:rPr lang="en-US" sz="3600" b="1" dirty="0">
                <a:solidFill>
                  <a:schemeClr val="bg2">
                    <a:lumMod val="90000"/>
                  </a:schemeClr>
                </a:solidFill>
              </a:rPr>
              <a:t>Lesson 8 – Question 10</a:t>
            </a:r>
          </a:p>
        </p:txBody>
      </p:sp>
      <p:cxnSp>
        <p:nvCxnSpPr>
          <p:cNvPr id="3" name="Straight Connector 2"/>
          <p:cNvCxnSpPr/>
          <p:nvPr/>
        </p:nvCxnSpPr>
        <p:spPr>
          <a:xfrm>
            <a:off x="312738" y="1033463"/>
            <a:ext cx="8540750" cy="0"/>
          </a:xfrm>
          <a:prstGeom prst="line">
            <a:avLst/>
          </a:prstGeom>
          <a:ln>
            <a:solidFill>
              <a:schemeClr val="accent1">
                <a:shade val="95000"/>
                <a:satMod val="105000"/>
                <a:alpha val="25000"/>
              </a:schemeClr>
            </a:solidFill>
          </a:ln>
        </p:spPr>
        <p:style>
          <a:lnRef idx="1">
            <a:schemeClr val="accent1"/>
          </a:lnRef>
          <a:fillRef idx="0">
            <a:schemeClr val="accent1"/>
          </a:fillRef>
          <a:effectRef idx="0">
            <a:schemeClr val="accent1"/>
          </a:effectRef>
          <a:fontRef idx="minor">
            <a:schemeClr val="tx1"/>
          </a:fontRef>
        </p:style>
      </p:cxnSp>
      <p:sp>
        <p:nvSpPr>
          <p:cNvPr id="4" name="Rectangle 3"/>
          <p:cNvSpPr>
            <a:spLocks noChangeArrowheads="1"/>
          </p:cNvSpPr>
          <p:nvPr/>
        </p:nvSpPr>
        <p:spPr bwMode="auto">
          <a:xfrm>
            <a:off x="0" y="1425575"/>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400" b="1">
                <a:solidFill>
                  <a:schemeClr val="bg1"/>
                </a:solidFill>
                <a:latin typeface="Arial" panose="020B0604020202020204" pitchFamily="34" charset="0"/>
              </a:rPr>
              <a:t>Who would accuse them before the Father and how?</a:t>
            </a:r>
            <a:endParaRPr lang="en-US" altLang="en-US" sz="1800" b="1">
              <a:solidFill>
                <a:srgbClr val="FFFF99"/>
              </a:solidFill>
              <a:latin typeface="Arial" panose="020B0604020202020204" pitchFamily="34" charset="0"/>
            </a:endParaRPr>
          </a:p>
        </p:txBody>
      </p:sp>
      <p:sp>
        <p:nvSpPr>
          <p:cNvPr id="5" name="Rectangle 4"/>
          <p:cNvSpPr>
            <a:spLocks noChangeArrowheads="1"/>
          </p:cNvSpPr>
          <p:nvPr/>
        </p:nvSpPr>
        <p:spPr bwMode="auto">
          <a:xfrm>
            <a:off x="1562100" y="2895600"/>
            <a:ext cx="601980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pPr>
            <a:r>
              <a:rPr lang="en-US" altLang="en-US" sz="2800" b="1" dirty="0">
                <a:solidFill>
                  <a:schemeClr val="bg1"/>
                </a:solidFill>
              </a:rPr>
              <a:t>“</a:t>
            </a:r>
            <a:r>
              <a:rPr lang="en-US" altLang="en-US" sz="2800" b="1" i="1" dirty="0">
                <a:solidFill>
                  <a:schemeClr val="bg1"/>
                </a:solidFill>
              </a:rPr>
              <a:t>“Do not think that I will accuse you before the Father; </a:t>
            </a:r>
            <a:r>
              <a:rPr lang="en-US" altLang="en-US" sz="2800" b="1" i="1" u="sng" dirty="0">
                <a:solidFill>
                  <a:schemeClr val="bg1"/>
                </a:solidFill>
              </a:rPr>
              <a:t>the one who accuses you is Moses</a:t>
            </a:r>
            <a:r>
              <a:rPr lang="en-US" altLang="en-US" sz="2800" b="1" i="1" dirty="0">
                <a:solidFill>
                  <a:schemeClr val="bg1"/>
                </a:solidFill>
              </a:rPr>
              <a:t>, in whom you have set your hope. “For </a:t>
            </a:r>
            <a:r>
              <a:rPr lang="en-US" altLang="en-US" sz="2800" b="1" i="1" u="sng" dirty="0">
                <a:solidFill>
                  <a:schemeClr val="bg1"/>
                </a:solidFill>
              </a:rPr>
              <a:t>if you believed Moses, you would believe Me, for he wrote about Me. “But if you do not believe his writings, how will you believe My words?</a:t>
            </a:r>
            <a:r>
              <a:rPr lang="en-US" altLang="en-US" sz="2800" b="1" i="1" dirty="0">
                <a:solidFill>
                  <a:schemeClr val="bg1"/>
                </a:solidFill>
              </a:rPr>
              <a:t>”</a:t>
            </a:r>
            <a:r>
              <a:rPr lang="en-US" altLang="en-US" sz="2800" b="1" dirty="0">
                <a:solidFill>
                  <a:schemeClr val="bg1"/>
                </a:solidFill>
              </a:rPr>
              <a:t>” (John 5:45–47, NASB95) </a:t>
            </a:r>
          </a:p>
        </p:txBody>
      </p:sp>
    </p:spTree>
    <p:extLst>
      <p:ext uri="{BB962C8B-B14F-4D97-AF65-F5344CB8AC3E}">
        <p14:creationId xmlns:p14="http://schemas.microsoft.com/office/powerpoint/2010/main" val="27051267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 Placeholder 1"/>
          <p:cNvSpPr txBox="1">
            <a:spLocks/>
          </p:cNvSpPr>
          <p:nvPr/>
        </p:nvSpPr>
        <p:spPr>
          <a:xfrm>
            <a:off x="312738" y="228600"/>
            <a:ext cx="8518525" cy="681038"/>
          </a:xfrm>
          <a:prstGeom prst="rect">
            <a:avLst/>
          </a:prstGeom>
        </p:spPr>
        <p:txBody>
          <a:bodyPr/>
          <a:lstStyle/>
          <a:p>
            <a:pPr eaLnBrk="1" fontAlgn="auto" hangingPunct="1">
              <a:spcBef>
                <a:spcPct val="20000"/>
              </a:spcBef>
              <a:spcAft>
                <a:spcPts val="0"/>
              </a:spcAft>
              <a:buFont typeface="Arial"/>
              <a:buNone/>
              <a:defRPr/>
            </a:pPr>
            <a:r>
              <a:rPr lang="en-US" sz="3600" b="1" dirty="0">
                <a:solidFill>
                  <a:schemeClr val="bg2">
                    <a:lumMod val="90000"/>
                  </a:schemeClr>
                </a:solidFill>
              </a:rPr>
              <a:t>Lesson 8 – True / False - Question 1</a:t>
            </a:r>
          </a:p>
        </p:txBody>
      </p:sp>
      <p:cxnSp>
        <p:nvCxnSpPr>
          <p:cNvPr id="3" name="Straight Connector 2"/>
          <p:cNvCxnSpPr/>
          <p:nvPr/>
        </p:nvCxnSpPr>
        <p:spPr>
          <a:xfrm>
            <a:off x="312738" y="1033463"/>
            <a:ext cx="8540750" cy="0"/>
          </a:xfrm>
          <a:prstGeom prst="line">
            <a:avLst/>
          </a:prstGeom>
          <a:ln>
            <a:solidFill>
              <a:schemeClr val="accent1">
                <a:shade val="95000"/>
                <a:satMod val="105000"/>
                <a:alpha val="25000"/>
              </a:schemeClr>
            </a:solidFill>
          </a:ln>
        </p:spPr>
        <p:style>
          <a:lnRef idx="1">
            <a:schemeClr val="accent1"/>
          </a:lnRef>
          <a:fillRef idx="0">
            <a:schemeClr val="accent1"/>
          </a:fillRef>
          <a:effectRef idx="0">
            <a:schemeClr val="accent1"/>
          </a:effectRef>
          <a:fontRef idx="minor">
            <a:schemeClr val="tx1"/>
          </a:fontRef>
        </p:style>
      </p:cxnSp>
      <p:sp>
        <p:nvSpPr>
          <p:cNvPr id="4" name="Rectangle 3"/>
          <p:cNvSpPr>
            <a:spLocks noChangeArrowheads="1"/>
          </p:cNvSpPr>
          <p:nvPr/>
        </p:nvSpPr>
        <p:spPr bwMode="auto">
          <a:xfrm>
            <a:off x="0" y="1425575"/>
            <a:ext cx="9144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400" b="1">
                <a:solidFill>
                  <a:schemeClr val="bg1"/>
                </a:solidFill>
                <a:latin typeface="Arial" panose="020B0604020202020204" pitchFamily="34" charset="0"/>
              </a:rPr>
              <a:t>Those in the graves shall be raised </a:t>
            </a:r>
            <a:br>
              <a:rPr lang="en-US" altLang="en-US" sz="2400" b="1">
                <a:solidFill>
                  <a:schemeClr val="bg1"/>
                </a:solidFill>
                <a:latin typeface="Arial" panose="020B0604020202020204" pitchFamily="34" charset="0"/>
              </a:rPr>
            </a:br>
            <a:r>
              <a:rPr lang="en-US" altLang="en-US" sz="2400" b="1">
                <a:solidFill>
                  <a:schemeClr val="bg1"/>
                </a:solidFill>
                <a:latin typeface="Arial" panose="020B0604020202020204" pitchFamily="34" charset="0"/>
              </a:rPr>
              <a:t>to live during a 1,000 year reign.</a:t>
            </a:r>
            <a:endParaRPr lang="en-US" altLang="en-US" sz="1800" b="1">
              <a:solidFill>
                <a:srgbClr val="FFFF99"/>
              </a:solidFill>
              <a:latin typeface="Arial" panose="020B0604020202020204" pitchFamily="34" charset="0"/>
            </a:endParaRPr>
          </a:p>
        </p:txBody>
      </p:sp>
      <p:sp>
        <p:nvSpPr>
          <p:cNvPr id="5" name="Rectangle 4"/>
          <p:cNvSpPr>
            <a:spLocks noChangeArrowheads="1"/>
          </p:cNvSpPr>
          <p:nvPr/>
        </p:nvSpPr>
        <p:spPr bwMode="auto">
          <a:xfrm>
            <a:off x="1238250" y="2895600"/>
            <a:ext cx="66675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lgn="ctr">
              <a:spcBef>
                <a:spcPct val="0"/>
              </a:spcBef>
              <a:buFontTx/>
              <a:buChar char="-"/>
              <a:defRPr/>
            </a:pPr>
            <a:r>
              <a:rPr lang="en-US" altLang="en-US" sz="2400" b="1" dirty="0">
                <a:solidFill>
                  <a:schemeClr val="bg1"/>
                </a:solidFill>
                <a:latin typeface="Arial" panose="020B0604020202020204" pitchFamily="34" charset="0"/>
              </a:rPr>
              <a:t>FALSE -</a:t>
            </a:r>
            <a:br>
              <a:rPr lang="en-US" altLang="en-US" sz="2400" b="1" dirty="0">
                <a:solidFill>
                  <a:schemeClr val="bg1"/>
                </a:solidFill>
                <a:latin typeface="Arial" panose="020B0604020202020204" pitchFamily="34" charset="0"/>
              </a:rPr>
            </a:br>
            <a:br>
              <a:rPr lang="en-US" altLang="en-US" sz="2000" b="1" dirty="0">
                <a:solidFill>
                  <a:schemeClr val="bg1"/>
                </a:solidFill>
                <a:latin typeface="+mj-lt"/>
              </a:rPr>
            </a:br>
            <a:r>
              <a:rPr lang="en-US" sz="2800" b="1" dirty="0">
                <a:solidFill>
                  <a:schemeClr val="bg1"/>
                </a:solidFill>
                <a:latin typeface="+mn-lt"/>
              </a:rPr>
              <a:t>“</a:t>
            </a:r>
            <a:r>
              <a:rPr lang="en-US" sz="2800" b="1" i="1" dirty="0">
                <a:solidFill>
                  <a:schemeClr val="bg1"/>
                </a:solidFill>
                <a:latin typeface="+mn-lt"/>
              </a:rPr>
              <a:t>“Do not marvel at this; for </a:t>
            </a:r>
            <a:r>
              <a:rPr lang="en-US" sz="2800" b="1" i="1" u="sng" dirty="0">
                <a:solidFill>
                  <a:schemeClr val="bg1"/>
                </a:solidFill>
                <a:latin typeface="+mn-lt"/>
              </a:rPr>
              <a:t>an hour is coming, in which all who are in the tombs will hear His voice, and will come forth</a:t>
            </a:r>
            <a:r>
              <a:rPr lang="en-US" sz="2800" b="1" i="1" dirty="0">
                <a:solidFill>
                  <a:schemeClr val="bg1"/>
                </a:solidFill>
                <a:latin typeface="+mn-lt"/>
              </a:rPr>
              <a:t>; those who did the good deeds to a resurrection of life, those who committed the evil deeds to a resurrection of judgment.</a:t>
            </a:r>
            <a:r>
              <a:rPr lang="en-US" sz="2800" b="1" dirty="0">
                <a:solidFill>
                  <a:schemeClr val="bg1"/>
                </a:solidFill>
                <a:latin typeface="+mn-lt"/>
              </a:rPr>
              <a:t>” (John 5:28–29, NASB95) </a:t>
            </a:r>
          </a:p>
        </p:txBody>
      </p:sp>
    </p:spTree>
    <p:extLst>
      <p:ext uri="{BB962C8B-B14F-4D97-AF65-F5344CB8AC3E}">
        <p14:creationId xmlns:p14="http://schemas.microsoft.com/office/powerpoint/2010/main" val="39374694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 Placeholder 1"/>
          <p:cNvSpPr txBox="1">
            <a:spLocks/>
          </p:cNvSpPr>
          <p:nvPr/>
        </p:nvSpPr>
        <p:spPr>
          <a:xfrm>
            <a:off x="312738" y="228600"/>
            <a:ext cx="8518525" cy="681038"/>
          </a:xfrm>
          <a:prstGeom prst="rect">
            <a:avLst/>
          </a:prstGeom>
        </p:spPr>
        <p:txBody>
          <a:bodyPr/>
          <a:lstStyle/>
          <a:p>
            <a:pPr eaLnBrk="1" fontAlgn="auto" hangingPunct="1">
              <a:spcBef>
                <a:spcPct val="20000"/>
              </a:spcBef>
              <a:spcAft>
                <a:spcPts val="0"/>
              </a:spcAft>
              <a:buFont typeface="Arial"/>
              <a:buNone/>
              <a:defRPr/>
            </a:pPr>
            <a:r>
              <a:rPr lang="en-US" sz="3600" b="1" dirty="0">
                <a:solidFill>
                  <a:schemeClr val="bg2">
                    <a:lumMod val="90000"/>
                  </a:schemeClr>
                </a:solidFill>
              </a:rPr>
              <a:t>Lesson 8 – True / False - Question 2</a:t>
            </a:r>
          </a:p>
        </p:txBody>
      </p:sp>
      <p:cxnSp>
        <p:nvCxnSpPr>
          <p:cNvPr id="3" name="Straight Connector 2"/>
          <p:cNvCxnSpPr/>
          <p:nvPr/>
        </p:nvCxnSpPr>
        <p:spPr>
          <a:xfrm>
            <a:off x="312738" y="1033463"/>
            <a:ext cx="8540750" cy="0"/>
          </a:xfrm>
          <a:prstGeom prst="line">
            <a:avLst/>
          </a:prstGeom>
          <a:ln>
            <a:solidFill>
              <a:schemeClr val="accent1">
                <a:shade val="95000"/>
                <a:satMod val="105000"/>
                <a:alpha val="25000"/>
              </a:schemeClr>
            </a:solidFill>
          </a:ln>
        </p:spPr>
        <p:style>
          <a:lnRef idx="1">
            <a:schemeClr val="accent1"/>
          </a:lnRef>
          <a:fillRef idx="0">
            <a:schemeClr val="accent1"/>
          </a:fillRef>
          <a:effectRef idx="0">
            <a:schemeClr val="accent1"/>
          </a:effectRef>
          <a:fontRef idx="minor">
            <a:schemeClr val="tx1"/>
          </a:fontRef>
        </p:style>
      </p:cxnSp>
      <p:sp>
        <p:nvSpPr>
          <p:cNvPr id="4" name="Rectangle 3"/>
          <p:cNvSpPr>
            <a:spLocks noChangeArrowheads="1"/>
          </p:cNvSpPr>
          <p:nvPr/>
        </p:nvSpPr>
        <p:spPr bwMode="auto">
          <a:xfrm>
            <a:off x="0" y="1425575"/>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400" b="1">
                <a:solidFill>
                  <a:schemeClr val="bg1"/>
                </a:solidFill>
                <a:latin typeface="Arial" panose="020B0604020202020204" pitchFamily="34" charset="0"/>
              </a:rPr>
              <a:t>Jesus told the Jews that Moses had written of Him.</a:t>
            </a:r>
            <a:endParaRPr lang="en-US" altLang="en-US" sz="1800" b="1">
              <a:solidFill>
                <a:srgbClr val="FFFF99"/>
              </a:solidFill>
              <a:latin typeface="Arial" panose="020B0604020202020204" pitchFamily="34" charset="0"/>
            </a:endParaRPr>
          </a:p>
        </p:txBody>
      </p:sp>
      <p:sp>
        <p:nvSpPr>
          <p:cNvPr id="5" name="Rectangle 4"/>
          <p:cNvSpPr>
            <a:spLocks noChangeArrowheads="1"/>
          </p:cNvSpPr>
          <p:nvPr/>
        </p:nvSpPr>
        <p:spPr bwMode="auto">
          <a:xfrm>
            <a:off x="1562100" y="2895600"/>
            <a:ext cx="6019800" cy="249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 typeface="Arial" panose="020B0604020202020204" pitchFamily="34" charset="0"/>
              <a:buNone/>
            </a:pPr>
            <a:r>
              <a:rPr lang="en-US" altLang="en-US" sz="2400" b="1">
                <a:solidFill>
                  <a:schemeClr val="bg1"/>
                </a:solidFill>
                <a:latin typeface="Arial" panose="020B0604020202020204" pitchFamily="34" charset="0"/>
              </a:rPr>
              <a:t>- TRUE -</a:t>
            </a:r>
            <a:br>
              <a:rPr lang="en-US" altLang="en-US" sz="2400">
                <a:solidFill>
                  <a:schemeClr val="bg1"/>
                </a:solidFill>
                <a:latin typeface="Arial" panose="020B0604020202020204" pitchFamily="34" charset="0"/>
              </a:rPr>
            </a:br>
            <a:br>
              <a:rPr lang="en-US" altLang="en-US" sz="2400">
                <a:solidFill>
                  <a:schemeClr val="bg1"/>
                </a:solidFill>
                <a:latin typeface="Arial" panose="020B0604020202020204" pitchFamily="34" charset="0"/>
              </a:rPr>
            </a:br>
            <a:r>
              <a:rPr lang="en-US" altLang="en-US" sz="2800" b="1">
                <a:solidFill>
                  <a:schemeClr val="bg1"/>
                </a:solidFill>
              </a:rPr>
              <a:t>“</a:t>
            </a:r>
            <a:r>
              <a:rPr lang="en-US" altLang="en-US" sz="2800" b="1" i="1">
                <a:solidFill>
                  <a:schemeClr val="bg1"/>
                </a:solidFill>
              </a:rPr>
              <a:t>“For if you believed Moses, you would believe Me, for </a:t>
            </a:r>
            <a:r>
              <a:rPr lang="en-US" altLang="en-US" sz="2800" b="1" i="1" u="sng">
                <a:solidFill>
                  <a:schemeClr val="bg1"/>
                </a:solidFill>
              </a:rPr>
              <a:t>he wrote about Me</a:t>
            </a:r>
            <a:r>
              <a:rPr lang="en-US" altLang="en-US" sz="2800" b="1" i="1">
                <a:solidFill>
                  <a:schemeClr val="bg1"/>
                </a:solidFill>
              </a:rPr>
              <a:t>.</a:t>
            </a:r>
            <a:r>
              <a:rPr lang="en-US" altLang="en-US" sz="2800" b="1">
                <a:solidFill>
                  <a:schemeClr val="bg1"/>
                </a:solidFill>
              </a:rPr>
              <a:t>” (John 5:46, NASB95) </a:t>
            </a:r>
          </a:p>
          <a:p>
            <a:pPr algn="ctr">
              <a:spcBef>
                <a:spcPct val="0"/>
              </a:spcBef>
              <a:buFontTx/>
              <a:buNone/>
            </a:pPr>
            <a:endParaRPr lang="en-US" altLang="en-US" sz="2400">
              <a:solidFill>
                <a:schemeClr val="bg1"/>
              </a:solidFill>
              <a:latin typeface="Arial" panose="020B0604020202020204" pitchFamily="34" charset="0"/>
            </a:endParaRPr>
          </a:p>
        </p:txBody>
      </p:sp>
    </p:spTree>
    <p:extLst>
      <p:ext uri="{BB962C8B-B14F-4D97-AF65-F5344CB8AC3E}">
        <p14:creationId xmlns:p14="http://schemas.microsoft.com/office/powerpoint/2010/main" val="5075664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 Placeholder 1"/>
          <p:cNvSpPr txBox="1">
            <a:spLocks/>
          </p:cNvSpPr>
          <p:nvPr/>
        </p:nvSpPr>
        <p:spPr>
          <a:xfrm>
            <a:off x="312738" y="228600"/>
            <a:ext cx="8518525" cy="681038"/>
          </a:xfrm>
          <a:prstGeom prst="rect">
            <a:avLst/>
          </a:prstGeom>
        </p:spPr>
        <p:txBody>
          <a:bodyPr/>
          <a:lstStyle/>
          <a:p>
            <a:pPr eaLnBrk="1" fontAlgn="auto" hangingPunct="1">
              <a:spcBef>
                <a:spcPct val="20000"/>
              </a:spcBef>
              <a:spcAft>
                <a:spcPts val="0"/>
              </a:spcAft>
              <a:buFont typeface="Arial"/>
              <a:buNone/>
              <a:defRPr/>
            </a:pPr>
            <a:r>
              <a:rPr lang="en-US" sz="3600" b="1" dirty="0">
                <a:solidFill>
                  <a:schemeClr val="bg2">
                    <a:lumMod val="90000"/>
                  </a:schemeClr>
                </a:solidFill>
              </a:rPr>
              <a:t>Lesson 8 – True / False - Question 3</a:t>
            </a:r>
          </a:p>
        </p:txBody>
      </p:sp>
      <p:cxnSp>
        <p:nvCxnSpPr>
          <p:cNvPr id="3" name="Straight Connector 2"/>
          <p:cNvCxnSpPr/>
          <p:nvPr/>
        </p:nvCxnSpPr>
        <p:spPr>
          <a:xfrm>
            <a:off x="312738" y="1033463"/>
            <a:ext cx="8540750" cy="0"/>
          </a:xfrm>
          <a:prstGeom prst="line">
            <a:avLst/>
          </a:prstGeom>
          <a:ln>
            <a:solidFill>
              <a:schemeClr val="accent1">
                <a:shade val="95000"/>
                <a:satMod val="105000"/>
                <a:alpha val="25000"/>
              </a:schemeClr>
            </a:solidFill>
          </a:ln>
        </p:spPr>
        <p:style>
          <a:lnRef idx="1">
            <a:schemeClr val="accent1"/>
          </a:lnRef>
          <a:fillRef idx="0">
            <a:schemeClr val="accent1"/>
          </a:fillRef>
          <a:effectRef idx="0">
            <a:schemeClr val="accent1"/>
          </a:effectRef>
          <a:fontRef idx="minor">
            <a:schemeClr val="tx1"/>
          </a:fontRef>
        </p:style>
      </p:cxnSp>
      <p:sp>
        <p:nvSpPr>
          <p:cNvPr id="4" name="Rectangle 3"/>
          <p:cNvSpPr>
            <a:spLocks noChangeArrowheads="1"/>
          </p:cNvSpPr>
          <p:nvPr/>
        </p:nvSpPr>
        <p:spPr bwMode="auto">
          <a:xfrm>
            <a:off x="0" y="1425575"/>
            <a:ext cx="9144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400" b="1">
                <a:solidFill>
                  <a:schemeClr val="bg1"/>
                </a:solidFill>
                <a:latin typeface="Arial" panose="020B0604020202020204" pitchFamily="34" charset="0"/>
              </a:rPr>
              <a:t>The Jews had heard the voice of God </a:t>
            </a:r>
            <a:br>
              <a:rPr lang="en-US" altLang="en-US" sz="2400" b="1">
                <a:solidFill>
                  <a:schemeClr val="bg1"/>
                </a:solidFill>
                <a:latin typeface="Arial" panose="020B0604020202020204" pitchFamily="34" charset="0"/>
              </a:rPr>
            </a:br>
            <a:r>
              <a:rPr lang="en-US" altLang="en-US" sz="2400" b="1">
                <a:solidFill>
                  <a:schemeClr val="bg1"/>
                </a:solidFill>
                <a:latin typeface="Arial" panose="020B0604020202020204" pitchFamily="34" charset="0"/>
              </a:rPr>
              <a:t>but not seen His shape.</a:t>
            </a:r>
            <a:endParaRPr lang="en-US" altLang="en-US" sz="1800" b="1">
              <a:solidFill>
                <a:srgbClr val="FFFF99"/>
              </a:solidFill>
              <a:latin typeface="Arial" panose="020B0604020202020204" pitchFamily="34" charset="0"/>
            </a:endParaRPr>
          </a:p>
        </p:txBody>
      </p:sp>
      <p:sp>
        <p:nvSpPr>
          <p:cNvPr id="5" name="Rectangle 4"/>
          <p:cNvSpPr>
            <a:spLocks noChangeArrowheads="1"/>
          </p:cNvSpPr>
          <p:nvPr/>
        </p:nvSpPr>
        <p:spPr bwMode="auto">
          <a:xfrm>
            <a:off x="1562100" y="2895600"/>
            <a:ext cx="601980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lgn="ctr">
              <a:spcBef>
                <a:spcPct val="0"/>
              </a:spcBef>
              <a:buFontTx/>
              <a:buChar char="-"/>
              <a:defRPr/>
            </a:pPr>
            <a:r>
              <a:rPr lang="en-US" altLang="en-US" sz="2400" b="1" dirty="0">
                <a:solidFill>
                  <a:schemeClr val="bg1"/>
                </a:solidFill>
                <a:latin typeface="Arial" panose="020B0604020202020204" pitchFamily="34" charset="0"/>
              </a:rPr>
              <a:t>FALSE -</a:t>
            </a:r>
            <a:br>
              <a:rPr lang="en-US" altLang="en-US" sz="2400" b="1" dirty="0">
                <a:solidFill>
                  <a:schemeClr val="bg1"/>
                </a:solidFill>
                <a:latin typeface="Arial" panose="020B0604020202020204" pitchFamily="34" charset="0"/>
              </a:rPr>
            </a:br>
            <a:endParaRPr lang="en-US" altLang="en-US" sz="2400" b="1" dirty="0">
              <a:solidFill>
                <a:schemeClr val="bg1"/>
              </a:solidFill>
              <a:latin typeface="Arial" panose="020B0604020202020204" pitchFamily="34" charset="0"/>
            </a:endParaRPr>
          </a:p>
          <a:p>
            <a:pPr algn="ctr">
              <a:spcBef>
                <a:spcPct val="0"/>
              </a:spcBef>
              <a:buFont typeface="Arial" panose="020B0604020202020204" pitchFamily="34" charset="0"/>
              <a:buNone/>
              <a:defRPr/>
            </a:pPr>
            <a:r>
              <a:rPr lang="en-US" sz="2800" b="1" dirty="0">
                <a:solidFill>
                  <a:schemeClr val="bg1"/>
                </a:solidFill>
              </a:rPr>
              <a:t>“</a:t>
            </a:r>
            <a:r>
              <a:rPr lang="en-US" sz="2800" b="1" i="1" dirty="0">
                <a:solidFill>
                  <a:schemeClr val="bg1"/>
                </a:solidFill>
              </a:rPr>
              <a:t>“And the Father who sent Me, He has testified of Me. </a:t>
            </a:r>
            <a:r>
              <a:rPr lang="en-US" sz="2800" b="1" i="1" u="sng" dirty="0">
                <a:solidFill>
                  <a:schemeClr val="bg1"/>
                </a:solidFill>
              </a:rPr>
              <a:t>You have neither heard His voice at any time nor seen His form</a:t>
            </a:r>
            <a:r>
              <a:rPr lang="en-US" sz="2800" b="1" i="1" dirty="0">
                <a:solidFill>
                  <a:schemeClr val="bg1"/>
                </a:solidFill>
              </a:rPr>
              <a:t>.</a:t>
            </a:r>
            <a:r>
              <a:rPr lang="en-US" sz="2800" b="1" dirty="0">
                <a:solidFill>
                  <a:schemeClr val="bg1"/>
                </a:solidFill>
              </a:rPr>
              <a:t>” (John 5:37, NASB95) </a:t>
            </a:r>
          </a:p>
        </p:txBody>
      </p:sp>
    </p:spTree>
    <p:extLst>
      <p:ext uri="{BB962C8B-B14F-4D97-AF65-F5344CB8AC3E}">
        <p14:creationId xmlns:p14="http://schemas.microsoft.com/office/powerpoint/2010/main" val="12524092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 Placeholder 1"/>
          <p:cNvSpPr txBox="1">
            <a:spLocks/>
          </p:cNvSpPr>
          <p:nvPr/>
        </p:nvSpPr>
        <p:spPr>
          <a:xfrm>
            <a:off x="312738" y="228600"/>
            <a:ext cx="8518525" cy="681038"/>
          </a:xfrm>
          <a:prstGeom prst="rect">
            <a:avLst/>
          </a:prstGeom>
        </p:spPr>
        <p:txBody>
          <a:bodyPr/>
          <a:lstStyle/>
          <a:p>
            <a:pPr eaLnBrk="1" fontAlgn="auto" hangingPunct="1">
              <a:spcBef>
                <a:spcPct val="20000"/>
              </a:spcBef>
              <a:spcAft>
                <a:spcPts val="0"/>
              </a:spcAft>
              <a:buFont typeface="Arial"/>
              <a:buNone/>
              <a:defRPr/>
            </a:pPr>
            <a:r>
              <a:rPr lang="en-US" sz="3600" b="1" dirty="0">
                <a:solidFill>
                  <a:schemeClr val="bg2">
                    <a:lumMod val="90000"/>
                  </a:schemeClr>
                </a:solidFill>
              </a:rPr>
              <a:t>Lesson 8 – True / False - Question 4</a:t>
            </a:r>
          </a:p>
        </p:txBody>
      </p:sp>
      <p:cxnSp>
        <p:nvCxnSpPr>
          <p:cNvPr id="3" name="Straight Connector 2"/>
          <p:cNvCxnSpPr/>
          <p:nvPr/>
        </p:nvCxnSpPr>
        <p:spPr>
          <a:xfrm>
            <a:off x="312738" y="1033463"/>
            <a:ext cx="8540750" cy="0"/>
          </a:xfrm>
          <a:prstGeom prst="line">
            <a:avLst/>
          </a:prstGeom>
          <a:ln>
            <a:solidFill>
              <a:schemeClr val="accent1">
                <a:shade val="95000"/>
                <a:satMod val="105000"/>
                <a:alpha val="25000"/>
              </a:schemeClr>
            </a:solidFill>
          </a:ln>
        </p:spPr>
        <p:style>
          <a:lnRef idx="1">
            <a:schemeClr val="accent1"/>
          </a:lnRef>
          <a:fillRef idx="0">
            <a:schemeClr val="accent1"/>
          </a:fillRef>
          <a:effectRef idx="0">
            <a:schemeClr val="accent1"/>
          </a:effectRef>
          <a:fontRef idx="minor">
            <a:schemeClr val="tx1"/>
          </a:fontRef>
        </p:style>
      </p:cxnSp>
      <p:sp>
        <p:nvSpPr>
          <p:cNvPr id="4" name="Rectangle 3"/>
          <p:cNvSpPr>
            <a:spLocks noChangeArrowheads="1"/>
          </p:cNvSpPr>
          <p:nvPr/>
        </p:nvSpPr>
        <p:spPr bwMode="auto">
          <a:xfrm>
            <a:off x="0" y="1425575"/>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400" b="1">
                <a:solidFill>
                  <a:schemeClr val="bg1"/>
                </a:solidFill>
                <a:latin typeface="Arial" panose="020B0604020202020204" pitchFamily="34" charset="0"/>
              </a:rPr>
              <a:t>Jesus received not honor from men.</a:t>
            </a:r>
            <a:endParaRPr lang="en-US" altLang="en-US" sz="1800" b="1">
              <a:solidFill>
                <a:srgbClr val="FFFF99"/>
              </a:solidFill>
              <a:latin typeface="Arial" panose="020B0604020202020204" pitchFamily="34" charset="0"/>
            </a:endParaRPr>
          </a:p>
        </p:txBody>
      </p:sp>
      <p:sp>
        <p:nvSpPr>
          <p:cNvPr id="5" name="Rectangle 4"/>
          <p:cNvSpPr>
            <a:spLocks noChangeArrowheads="1"/>
          </p:cNvSpPr>
          <p:nvPr/>
        </p:nvSpPr>
        <p:spPr bwMode="auto">
          <a:xfrm>
            <a:off x="1562100" y="2895600"/>
            <a:ext cx="6019800"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 typeface="Arial" panose="020B0604020202020204" pitchFamily="34" charset="0"/>
              <a:buNone/>
            </a:pPr>
            <a:r>
              <a:rPr lang="en-US" altLang="en-US" sz="2400" b="1">
                <a:solidFill>
                  <a:schemeClr val="bg1"/>
                </a:solidFill>
                <a:latin typeface="Arial" panose="020B0604020202020204" pitchFamily="34" charset="0"/>
              </a:rPr>
              <a:t>- TRUE -</a:t>
            </a:r>
            <a:br>
              <a:rPr lang="en-US" altLang="en-US" sz="2400" b="1">
                <a:solidFill>
                  <a:schemeClr val="bg1"/>
                </a:solidFill>
                <a:latin typeface="Arial" panose="020B0604020202020204" pitchFamily="34" charset="0"/>
              </a:rPr>
            </a:br>
            <a:br>
              <a:rPr lang="en-US" altLang="en-US" sz="2400" b="1">
                <a:solidFill>
                  <a:schemeClr val="bg1"/>
                </a:solidFill>
                <a:latin typeface="Arial" panose="020B0604020202020204" pitchFamily="34" charset="0"/>
              </a:rPr>
            </a:br>
            <a:r>
              <a:rPr lang="en-US" altLang="en-US" sz="2800" b="1">
                <a:solidFill>
                  <a:schemeClr val="bg1"/>
                </a:solidFill>
              </a:rPr>
              <a:t>“</a:t>
            </a:r>
            <a:r>
              <a:rPr lang="en-US" altLang="en-US" sz="2800" b="1" i="1">
                <a:solidFill>
                  <a:schemeClr val="bg1"/>
                </a:solidFill>
              </a:rPr>
              <a:t>“I do not receive glory from men;</a:t>
            </a:r>
            <a:r>
              <a:rPr lang="en-US" altLang="en-US" sz="2800" b="1">
                <a:solidFill>
                  <a:schemeClr val="bg1"/>
                </a:solidFill>
              </a:rPr>
              <a:t>” (John 5:41, NASB95) </a:t>
            </a:r>
            <a:endParaRPr lang="en-US" altLang="en-US" b="1">
              <a:solidFill>
                <a:schemeClr val="bg1"/>
              </a:solidFill>
            </a:endParaRPr>
          </a:p>
        </p:txBody>
      </p:sp>
    </p:spTree>
    <p:extLst>
      <p:ext uri="{BB962C8B-B14F-4D97-AF65-F5344CB8AC3E}">
        <p14:creationId xmlns:p14="http://schemas.microsoft.com/office/powerpoint/2010/main" val="13958728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 Placeholder 1"/>
          <p:cNvSpPr txBox="1">
            <a:spLocks/>
          </p:cNvSpPr>
          <p:nvPr/>
        </p:nvSpPr>
        <p:spPr>
          <a:xfrm>
            <a:off x="312738" y="228600"/>
            <a:ext cx="8518525" cy="681038"/>
          </a:xfrm>
          <a:prstGeom prst="rect">
            <a:avLst/>
          </a:prstGeom>
        </p:spPr>
        <p:txBody>
          <a:bodyPr/>
          <a:lstStyle/>
          <a:p>
            <a:pPr eaLnBrk="1" fontAlgn="auto" hangingPunct="1">
              <a:spcBef>
                <a:spcPct val="20000"/>
              </a:spcBef>
              <a:spcAft>
                <a:spcPts val="0"/>
              </a:spcAft>
              <a:buFont typeface="Arial"/>
              <a:buNone/>
              <a:defRPr/>
            </a:pPr>
            <a:r>
              <a:rPr lang="en-US" sz="3600" b="1" dirty="0">
                <a:solidFill>
                  <a:schemeClr val="bg2">
                    <a:lumMod val="90000"/>
                  </a:schemeClr>
                </a:solidFill>
              </a:rPr>
              <a:t>Lesson 8 – True / False - Question 5</a:t>
            </a:r>
          </a:p>
        </p:txBody>
      </p:sp>
      <p:cxnSp>
        <p:nvCxnSpPr>
          <p:cNvPr id="3" name="Straight Connector 2"/>
          <p:cNvCxnSpPr/>
          <p:nvPr/>
        </p:nvCxnSpPr>
        <p:spPr>
          <a:xfrm>
            <a:off x="312738" y="1033463"/>
            <a:ext cx="8540750" cy="0"/>
          </a:xfrm>
          <a:prstGeom prst="line">
            <a:avLst/>
          </a:prstGeom>
          <a:ln>
            <a:solidFill>
              <a:schemeClr val="accent1">
                <a:shade val="95000"/>
                <a:satMod val="105000"/>
                <a:alpha val="25000"/>
              </a:schemeClr>
            </a:solidFill>
          </a:ln>
        </p:spPr>
        <p:style>
          <a:lnRef idx="1">
            <a:schemeClr val="accent1"/>
          </a:lnRef>
          <a:fillRef idx="0">
            <a:schemeClr val="accent1"/>
          </a:fillRef>
          <a:effectRef idx="0">
            <a:schemeClr val="accent1"/>
          </a:effectRef>
          <a:fontRef idx="minor">
            <a:schemeClr val="tx1"/>
          </a:fontRef>
        </p:style>
      </p:cxnSp>
      <p:sp>
        <p:nvSpPr>
          <p:cNvPr id="4" name="Rectangle 3"/>
          <p:cNvSpPr>
            <a:spLocks noChangeArrowheads="1"/>
          </p:cNvSpPr>
          <p:nvPr/>
        </p:nvSpPr>
        <p:spPr bwMode="auto">
          <a:xfrm>
            <a:off x="0" y="1425575"/>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400" b="1">
                <a:solidFill>
                  <a:schemeClr val="bg1"/>
                </a:solidFill>
                <a:latin typeface="Arial" panose="020B0604020202020204" pitchFamily="34" charset="0"/>
              </a:rPr>
              <a:t>The Jews sought honor one of another.</a:t>
            </a:r>
            <a:endParaRPr lang="en-US" altLang="en-US" sz="1800" b="1">
              <a:solidFill>
                <a:srgbClr val="FFFF99"/>
              </a:solidFill>
              <a:latin typeface="Arial" panose="020B0604020202020204" pitchFamily="34" charset="0"/>
            </a:endParaRPr>
          </a:p>
        </p:txBody>
      </p:sp>
      <p:sp>
        <p:nvSpPr>
          <p:cNvPr id="5" name="Rectangle 4"/>
          <p:cNvSpPr>
            <a:spLocks noChangeArrowheads="1"/>
          </p:cNvSpPr>
          <p:nvPr/>
        </p:nvSpPr>
        <p:spPr bwMode="auto">
          <a:xfrm>
            <a:off x="1562100" y="2895600"/>
            <a:ext cx="60198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 typeface="Arial" panose="020B0604020202020204" pitchFamily="34" charset="0"/>
              <a:buNone/>
            </a:pPr>
            <a:r>
              <a:rPr lang="en-US" altLang="en-US" sz="2400" b="1" dirty="0">
                <a:solidFill>
                  <a:schemeClr val="bg1"/>
                </a:solidFill>
                <a:latin typeface="Arial" panose="020B0604020202020204" pitchFamily="34" charset="0"/>
              </a:rPr>
              <a:t>- TRUE -</a:t>
            </a:r>
            <a:br>
              <a:rPr lang="en-US" altLang="en-US" sz="2400" b="1" dirty="0">
                <a:solidFill>
                  <a:schemeClr val="bg1"/>
                </a:solidFill>
                <a:latin typeface="Arial" panose="020B0604020202020204" pitchFamily="34" charset="0"/>
              </a:rPr>
            </a:br>
            <a:br>
              <a:rPr lang="en-US" altLang="en-US" sz="2400" b="1" dirty="0">
                <a:solidFill>
                  <a:schemeClr val="bg1"/>
                </a:solidFill>
                <a:latin typeface="Arial" panose="020B0604020202020204" pitchFamily="34" charset="0"/>
              </a:rPr>
            </a:br>
            <a:r>
              <a:rPr lang="en-US" altLang="en-US" sz="2800" b="1" dirty="0">
                <a:solidFill>
                  <a:schemeClr val="bg1"/>
                </a:solidFill>
              </a:rPr>
              <a:t>“</a:t>
            </a:r>
            <a:r>
              <a:rPr lang="en-US" altLang="en-US" sz="2800" b="1" i="1" dirty="0">
                <a:solidFill>
                  <a:schemeClr val="bg1"/>
                </a:solidFill>
              </a:rPr>
              <a:t>“How can you believe, when </a:t>
            </a:r>
            <a:r>
              <a:rPr lang="en-US" altLang="en-US" sz="2800" b="1" i="1" u="sng" dirty="0">
                <a:solidFill>
                  <a:schemeClr val="bg1"/>
                </a:solidFill>
              </a:rPr>
              <a:t>you receive glory from one another</a:t>
            </a:r>
            <a:r>
              <a:rPr lang="en-US" altLang="en-US" sz="2800" b="1" i="1" dirty="0">
                <a:solidFill>
                  <a:schemeClr val="bg1"/>
                </a:solidFill>
              </a:rPr>
              <a:t> and you do not seek the glory that is from the one and only God?</a:t>
            </a:r>
            <a:r>
              <a:rPr lang="en-US" altLang="en-US" sz="2800" b="1" dirty="0">
                <a:solidFill>
                  <a:schemeClr val="bg1"/>
                </a:solidFill>
              </a:rPr>
              <a:t>” (John 5:44) </a:t>
            </a:r>
            <a:endParaRPr lang="en-US" altLang="en-US" b="1" dirty="0">
              <a:solidFill>
                <a:schemeClr val="bg1"/>
              </a:solidFill>
            </a:endParaRPr>
          </a:p>
        </p:txBody>
      </p:sp>
    </p:spTree>
    <p:extLst>
      <p:ext uri="{BB962C8B-B14F-4D97-AF65-F5344CB8AC3E}">
        <p14:creationId xmlns:p14="http://schemas.microsoft.com/office/powerpoint/2010/main" val="15467266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 Placeholder 1"/>
          <p:cNvSpPr txBox="1">
            <a:spLocks/>
          </p:cNvSpPr>
          <p:nvPr/>
        </p:nvSpPr>
        <p:spPr>
          <a:xfrm>
            <a:off x="312738" y="228600"/>
            <a:ext cx="8518525" cy="681038"/>
          </a:xfrm>
          <a:prstGeom prst="rect">
            <a:avLst/>
          </a:prstGeom>
        </p:spPr>
        <p:txBody>
          <a:bodyPr/>
          <a:lstStyle/>
          <a:p>
            <a:pPr eaLnBrk="1" fontAlgn="auto" hangingPunct="1">
              <a:spcBef>
                <a:spcPct val="20000"/>
              </a:spcBef>
              <a:spcAft>
                <a:spcPts val="0"/>
              </a:spcAft>
              <a:buFont typeface="Arial"/>
              <a:buNone/>
              <a:defRPr/>
            </a:pPr>
            <a:r>
              <a:rPr lang="en-US" sz="3600" b="1" dirty="0">
                <a:solidFill>
                  <a:schemeClr val="bg2">
                    <a:lumMod val="90000"/>
                  </a:schemeClr>
                </a:solidFill>
              </a:rPr>
              <a:t>Lesson 8 – Research Question</a:t>
            </a:r>
          </a:p>
        </p:txBody>
      </p:sp>
      <p:cxnSp>
        <p:nvCxnSpPr>
          <p:cNvPr id="3" name="Straight Connector 2"/>
          <p:cNvCxnSpPr/>
          <p:nvPr/>
        </p:nvCxnSpPr>
        <p:spPr>
          <a:xfrm>
            <a:off x="312738" y="1033463"/>
            <a:ext cx="8540750" cy="0"/>
          </a:xfrm>
          <a:prstGeom prst="line">
            <a:avLst/>
          </a:prstGeom>
          <a:ln>
            <a:solidFill>
              <a:schemeClr val="accent1">
                <a:shade val="95000"/>
                <a:satMod val="105000"/>
                <a:alpha val="25000"/>
              </a:schemeClr>
            </a:solidFill>
          </a:ln>
        </p:spPr>
        <p:style>
          <a:lnRef idx="1">
            <a:schemeClr val="accent1"/>
          </a:lnRef>
          <a:fillRef idx="0">
            <a:schemeClr val="accent1"/>
          </a:fillRef>
          <a:effectRef idx="0">
            <a:schemeClr val="accent1"/>
          </a:effectRef>
          <a:fontRef idx="minor">
            <a:schemeClr val="tx1"/>
          </a:fontRef>
        </p:style>
      </p:cxnSp>
      <p:sp>
        <p:nvSpPr>
          <p:cNvPr id="4" name="Rectangle 3"/>
          <p:cNvSpPr>
            <a:spLocks noChangeArrowheads="1"/>
          </p:cNvSpPr>
          <p:nvPr/>
        </p:nvSpPr>
        <p:spPr bwMode="auto">
          <a:xfrm>
            <a:off x="0" y="1425575"/>
            <a:ext cx="9144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400" b="1">
                <a:solidFill>
                  <a:schemeClr val="bg1"/>
                </a:solidFill>
                <a:latin typeface="Arial" panose="020B0604020202020204" pitchFamily="34" charset="0"/>
              </a:rPr>
              <a:t>Find at least three other scriptures </a:t>
            </a:r>
            <a:br>
              <a:rPr lang="en-US" altLang="en-US" sz="2400" b="1">
                <a:solidFill>
                  <a:schemeClr val="bg1"/>
                </a:solidFill>
                <a:latin typeface="Arial" panose="020B0604020202020204" pitchFamily="34" charset="0"/>
              </a:rPr>
            </a:br>
            <a:r>
              <a:rPr lang="en-US" altLang="en-US" sz="2400" b="1">
                <a:solidFill>
                  <a:schemeClr val="bg1"/>
                </a:solidFill>
                <a:latin typeface="Arial" panose="020B0604020202020204" pitchFamily="34" charset="0"/>
              </a:rPr>
              <a:t>that describe the final judgment:</a:t>
            </a:r>
            <a:endParaRPr lang="en-US" altLang="en-US" sz="1800" b="1">
              <a:solidFill>
                <a:srgbClr val="FFFF99"/>
              </a:solidFill>
              <a:latin typeface="Arial" panose="020B0604020202020204" pitchFamily="34" charset="0"/>
            </a:endParaRPr>
          </a:p>
        </p:txBody>
      </p:sp>
      <p:sp>
        <p:nvSpPr>
          <p:cNvPr id="5" name="Rectangle 4"/>
          <p:cNvSpPr>
            <a:spLocks noChangeArrowheads="1"/>
          </p:cNvSpPr>
          <p:nvPr/>
        </p:nvSpPr>
        <p:spPr bwMode="auto">
          <a:xfrm>
            <a:off x="2666999" y="2895600"/>
            <a:ext cx="3991377" cy="1557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r>
              <a:rPr lang="en-US" altLang="en-US" sz="2800" b="1" dirty="0">
                <a:solidFill>
                  <a:schemeClr val="bg1"/>
                </a:solidFill>
              </a:rPr>
              <a:t> Matthew 25:31–46 </a:t>
            </a:r>
          </a:p>
          <a:p>
            <a:r>
              <a:rPr lang="en-US" altLang="en-US" sz="2800" b="1" dirty="0">
                <a:solidFill>
                  <a:schemeClr val="bg1"/>
                </a:solidFill>
              </a:rPr>
              <a:t> Revelation 20:11–15</a:t>
            </a:r>
          </a:p>
          <a:p>
            <a:r>
              <a:rPr lang="en-US" altLang="en-US" sz="2800" b="1" dirty="0">
                <a:solidFill>
                  <a:schemeClr val="bg1"/>
                </a:solidFill>
              </a:rPr>
              <a:t> 1 Corinthians 15:35-58</a:t>
            </a:r>
          </a:p>
        </p:txBody>
      </p:sp>
      <p:sp>
        <p:nvSpPr>
          <p:cNvPr id="7" name="Rectangle 6"/>
          <p:cNvSpPr>
            <a:spLocks noChangeArrowheads="1"/>
          </p:cNvSpPr>
          <p:nvPr/>
        </p:nvSpPr>
        <p:spPr bwMode="auto">
          <a:xfrm>
            <a:off x="1314450" y="5562600"/>
            <a:ext cx="65151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Font typeface="Arial" panose="020B0604020202020204" pitchFamily="34" charset="0"/>
              <a:buNone/>
            </a:pPr>
            <a:r>
              <a:rPr lang="en-US" altLang="en-US" sz="2400" b="1" dirty="0">
                <a:solidFill>
                  <a:schemeClr val="bg1"/>
                </a:solidFill>
              </a:rPr>
              <a:t>Also see: John 6:39,40,54; 12:48; 1 Thess. 4:13–17</a:t>
            </a:r>
          </a:p>
        </p:txBody>
      </p:sp>
    </p:spTree>
    <p:extLst>
      <p:ext uri="{BB962C8B-B14F-4D97-AF65-F5344CB8AC3E}">
        <p14:creationId xmlns:p14="http://schemas.microsoft.com/office/powerpoint/2010/main" val="10070230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 Placeholder 1"/>
          <p:cNvSpPr txBox="1">
            <a:spLocks/>
          </p:cNvSpPr>
          <p:nvPr/>
        </p:nvSpPr>
        <p:spPr>
          <a:xfrm>
            <a:off x="312738" y="228600"/>
            <a:ext cx="8518525" cy="681038"/>
          </a:xfrm>
          <a:prstGeom prst="rect">
            <a:avLst/>
          </a:prstGeom>
        </p:spPr>
        <p:txBody>
          <a:bodyPr/>
          <a:lstStyle/>
          <a:p>
            <a:pPr eaLnBrk="1" fontAlgn="auto" hangingPunct="1">
              <a:spcBef>
                <a:spcPct val="20000"/>
              </a:spcBef>
              <a:spcAft>
                <a:spcPts val="0"/>
              </a:spcAft>
              <a:buFont typeface="Arial"/>
              <a:buNone/>
              <a:defRPr/>
            </a:pPr>
            <a:r>
              <a:rPr lang="en-US" sz="3600" b="1" dirty="0">
                <a:solidFill>
                  <a:schemeClr val="bg2">
                    <a:lumMod val="90000"/>
                  </a:schemeClr>
                </a:solidFill>
              </a:rPr>
              <a:t>Lesson 8 – Thought Question</a:t>
            </a:r>
          </a:p>
        </p:txBody>
      </p:sp>
      <p:cxnSp>
        <p:nvCxnSpPr>
          <p:cNvPr id="3" name="Straight Connector 2"/>
          <p:cNvCxnSpPr/>
          <p:nvPr/>
        </p:nvCxnSpPr>
        <p:spPr>
          <a:xfrm>
            <a:off x="312738" y="1033463"/>
            <a:ext cx="8540750" cy="0"/>
          </a:xfrm>
          <a:prstGeom prst="line">
            <a:avLst/>
          </a:prstGeom>
          <a:ln>
            <a:solidFill>
              <a:schemeClr val="accent1">
                <a:shade val="95000"/>
                <a:satMod val="105000"/>
                <a:alpha val="25000"/>
              </a:schemeClr>
            </a:solidFill>
          </a:ln>
        </p:spPr>
        <p:style>
          <a:lnRef idx="1">
            <a:schemeClr val="accent1"/>
          </a:lnRef>
          <a:fillRef idx="0">
            <a:schemeClr val="accent1"/>
          </a:fillRef>
          <a:effectRef idx="0">
            <a:schemeClr val="accent1"/>
          </a:effectRef>
          <a:fontRef idx="minor">
            <a:schemeClr val="tx1"/>
          </a:fontRef>
        </p:style>
      </p:cxnSp>
      <p:sp>
        <p:nvSpPr>
          <p:cNvPr id="4" name="Rectangle 3"/>
          <p:cNvSpPr>
            <a:spLocks noChangeArrowheads="1"/>
          </p:cNvSpPr>
          <p:nvPr/>
        </p:nvSpPr>
        <p:spPr bwMode="auto">
          <a:xfrm>
            <a:off x="0" y="1033463"/>
            <a:ext cx="9144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400" b="1">
                <a:solidFill>
                  <a:schemeClr val="bg1"/>
                </a:solidFill>
                <a:latin typeface="Arial" panose="020B0604020202020204" pitchFamily="34" charset="0"/>
              </a:rPr>
              <a:t>Did Jesus mean the voice of God had never been </a:t>
            </a:r>
            <a:br>
              <a:rPr lang="en-US" altLang="en-US" sz="2400" b="1">
                <a:solidFill>
                  <a:schemeClr val="bg1"/>
                </a:solidFill>
                <a:latin typeface="Arial" panose="020B0604020202020204" pitchFamily="34" charset="0"/>
              </a:rPr>
            </a:br>
            <a:r>
              <a:rPr lang="en-US" altLang="en-US" sz="2400" b="1">
                <a:solidFill>
                  <a:schemeClr val="bg1"/>
                </a:solidFill>
                <a:latin typeface="Arial" panose="020B0604020202020204" pitchFamily="34" charset="0"/>
              </a:rPr>
              <a:t>heard (v. 37). Find references where God was </a:t>
            </a:r>
            <a:br>
              <a:rPr lang="en-US" altLang="en-US" sz="2400" b="1">
                <a:solidFill>
                  <a:schemeClr val="bg1"/>
                </a:solidFill>
                <a:latin typeface="Arial" panose="020B0604020202020204" pitchFamily="34" charset="0"/>
              </a:rPr>
            </a:br>
            <a:r>
              <a:rPr lang="en-US" altLang="en-US" sz="2400" b="1">
                <a:solidFill>
                  <a:schemeClr val="bg1"/>
                </a:solidFill>
                <a:latin typeface="Arial" panose="020B0604020202020204" pitchFamily="34" charset="0"/>
              </a:rPr>
              <a:t>heard and explain the meaning here:</a:t>
            </a:r>
            <a:endParaRPr lang="en-US" altLang="en-US" sz="1800" b="1">
              <a:solidFill>
                <a:srgbClr val="FFFF99"/>
              </a:solidFill>
              <a:latin typeface="Arial" panose="020B0604020202020204" pitchFamily="34" charset="0"/>
            </a:endParaRPr>
          </a:p>
        </p:txBody>
      </p:sp>
      <p:sp>
        <p:nvSpPr>
          <p:cNvPr id="6" name="Rectangle 5"/>
          <p:cNvSpPr>
            <a:spLocks noChangeArrowheads="1"/>
          </p:cNvSpPr>
          <p:nvPr/>
        </p:nvSpPr>
        <p:spPr bwMode="auto">
          <a:xfrm>
            <a:off x="0" y="2519363"/>
            <a:ext cx="47244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spcAft>
                <a:spcPts val="1000"/>
              </a:spcAft>
            </a:pPr>
            <a:r>
              <a:rPr lang="en-US" altLang="en-US" sz="2400" b="1" dirty="0">
                <a:solidFill>
                  <a:schemeClr val="bg1"/>
                </a:solidFill>
                <a:latin typeface="Arial" panose="020B0604020202020204" pitchFamily="34" charset="0"/>
              </a:rPr>
              <a:t>Israelites at Mt. Sanai had heard His voice (Deut. 4:12)</a:t>
            </a:r>
          </a:p>
        </p:txBody>
      </p:sp>
      <p:sp>
        <p:nvSpPr>
          <p:cNvPr id="7" name="Rectangle 6"/>
          <p:cNvSpPr>
            <a:spLocks noChangeArrowheads="1"/>
          </p:cNvSpPr>
          <p:nvPr/>
        </p:nvSpPr>
        <p:spPr bwMode="auto">
          <a:xfrm>
            <a:off x="0" y="3489325"/>
            <a:ext cx="4953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spcAft>
                <a:spcPts val="1000"/>
              </a:spcAft>
            </a:pPr>
            <a:r>
              <a:rPr lang="en-US" altLang="en-US" sz="2400" b="1">
                <a:solidFill>
                  <a:schemeClr val="bg1"/>
                </a:solidFill>
                <a:latin typeface="Arial" panose="020B0604020202020204" pitchFamily="34" charset="0"/>
              </a:rPr>
              <a:t>Moses talked with Him face to face and beheld his form (Ex. 33:23; 33:11; Deut. 34:10) </a:t>
            </a:r>
          </a:p>
        </p:txBody>
      </p:sp>
      <p:sp>
        <p:nvSpPr>
          <p:cNvPr id="8" name="Rectangle 7"/>
          <p:cNvSpPr>
            <a:spLocks noChangeArrowheads="1"/>
          </p:cNvSpPr>
          <p:nvPr/>
        </p:nvSpPr>
        <p:spPr bwMode="auto">
          <a:xfrm>
            <a:off x="0" y="4829175"/>
            <a:ext cx="51816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spcAft>
                <a:spcPts val="1000"/>
              </a:spcAft>
            </a:pPr>
            <a:r>
              <a:rPr lang="en-US" altLang="en-US" sz="2400" b="1">
                <a:solidFill>
                  <a:schemeClr val="bg1"/>
                </a:solidFill>
                <a:latin typeface="Arial" panose="020B0604020202020204" pitchFamily="34" charset="0"/>
              </a:rPr>
              <a:t>John the Baptist both heard His voice and saw the form of the dove (Mt. 3:16-17; Mk. 1:10-11; Lk. 3:22; Jn. 1:32-33)</a:t>
            </a:r>
          </a:p>
        </p:txBody>
      </p:sp>
      <p:sp>
        <p:nvSpPr>
          <p:cNvPr id="9" name="Rectangle 8"/>
          <p:cNvSpPr>
            <a:spLocks noChangeArrowheads="1"/>
          </p:cNvSpPr>
          <p:nvPr/>
        </p:nvSpPr>
        <p:spPr bwMode="auto">
          <a:xfrm>
            <a:off x="5486400" y="2884488"/>
            <a:ext cx="3505200"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spcAft>
                <a:spcPts val="1000"/>
              </a:spcAft>
            </a:pPr>
            <a:r>
              <a:rPr lang="en-US" altLang="en-US" sz="2400" b="1">
                <a:solidFill>
                  <a:schemeClr val="bg1"/>
                </a:solidFill>
                <a:latin typeface="Arial" panose="020B0604020202020204" pitchFamily="34" charset="0"/>
              </a:rPr>
              <a:t>Metaphorically: Their spiritual eyes like their spiritual ears are closed … if they were listening, they would believe Jesus</a:t>
            </a:r>
          </a:p>
        </p:txBody>
      </p:sp>
    </p:spTree>
    <p:extLst>
      <p:ext uri="{BB962C8B-B14F-4D97-AF65-F5344CB8AC3E}">
        <p14:creationId xmlns:p14="http://schemas.microsoft.com/office/powerpoint/2010/main" val="38646705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1"/>
          <p:cNvSpPr txBox="1">
            <a:spLocks/>
          </p:cNvSpPr>
          <p:nvPr/>
        </p:nvSpPr>
        <p:spPr bwMode="auto">
          <a:xfrm>
            <a:off x="1563688" y="5400675"/>
            <a:ext cx="60166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 typeface="Arial" panose="020B0604020202020204" pitchFamily="34" charset="0"/>
              <a:buNone/>
            </a:pPr>
            <a:r>
              <a:rPr lang="en-US" altLang="en-US" sz="2400" b="1" dirty="0">
                <a:solidFill>
                  <a:srgbClr val="471D01"/>
                </a:solidFill>
                <a:latin typeface="Arial" panose="020B0604020202020204" pitchFamily="34" charset="0"/>
              </a:rPr>
              <a:t>LESSON 9 - JOHN 6:1-35</a:t>
            </a:r>
            <a:endParaRPr lang="en-US" altLang="en-US" sz="2000" b="1" dirty="0">
              <a:solidFill>
                <a:srgbClr val="471D01"/>
              </a:solidFill>
              <a:latin typeface="Arial" panose="020B0604020202020204" pitchFamily="34" charset="0"/>
            </a:endParaRPr>
          </a:p>
        </p:txBody>
      </p:sp>
    </p:spTree>
    <p:extLst>
      <p:ext uri="{BB962C8B-B14F-4D97-AF65-F5344CB8AC3E}">
        <p14:creationId xmlns:p14="http://schemas.microsoft.com/office/powerpoint/2010/main" val="19567105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 Placeholder 1"/>
          <p:cNvSpPr txBox="1">
            <a:spLocks/>
          </p:cNvSpPr>
          <p:nvPr/>
        </p:nvSpPr>
        <p:spPr>
          <a:xfrm>
            <a:off x="312738" y="228600"/>
            <a:ext cx="8518525" cy="681038"/>
          </a:xfrm>
          <a:prstGeom prst="rect">
            <a:avLst/>
          </a:prstGeom>
        </p:spPr>
        <p:txBody>
          <a:bodyPr/>
          <a:lstStyle/>
          <a:p>
            <a:pPr eaLnBrk="1" fontAlgn="auto" hangingPunct="1">
              <a:spcBef>
                <a:spcPct val="20000"/>
              </a:spcBef>
              <a:spcAft>
                <a:spcPts val="0"/>
              </a:spcAft>
              <a:buFont typeface="Arial"/>
              <a:buNone/>
              <a:defRPr/>
            </a:pPr>
            <a:r>
              <a:rPr lang="en-US" sz="3600" b="1" dirty="0">
                <a:solidFill>
                  <a:schemeClr val="bg2">
                    <a:lumMod val="90000"/>
                  </a:schemeClr>
                </a:solidFill>
              </a:rPr>
              <a:t>Lesson 8 – Question 1</a:t>
            </a:r>
          </a:p>
        </p:txBody>
      </p:sp>
      <p:cxnSp>
        <p:nvCxnSpPr>
          <p:cNvPr id="3" name="Straight Connector 2"/>
          <p:cNvCxnSpPr/>
          <p:nvPr/>
        </p:nvCxnSpPr>
        <p:spPr>
          <a:xfrm>
            <a:off x="312738" y="1033463"/>
            <a:ext cx="8540750" cy="0"/>
          </a:xfrm>
          <a:prstGeom prst="line">
            <a:avLst/>
          </a:prstGeom>
          <a:ln>
            <a:solidFill>
              <a:schemeClr val="accent1">
                <a:shade val="95000"/>
                <a:satMod val="105000"/>
                <a:alpha val="25000"/>
              </a:schemeClr>
            </a:solidFill>
          </a:ln>
        </p:spPr>
        <p:style>
          <a:lnRef idx="1">
            <a:schemeClr val="accent1"/>
          </a:lnRef>
          <a:fillRef idx="0">
            <a:schemeClr val="accent1"/>
          </a:fillRef>
          <a:effectRef idx="0">
            <a:schemeClr val="accent1"/>
          </a:effectRef>
          <a:fontRef idx="minor">
            <a:schemeClr val="tx1"/>
          </a:fontRef>
        </p:style>
      </p:cxnSp>
      <p:sp>
        <p:nvSpPr>
          <p:cNvPr id="4" name="Rectangle 3"/>
          <p:cNvSpPr>
            <a:spLocks noChangeArrowheads="1"/>
          </p:cNvSpPr>
          <p:nvPr/>
        </p:nvSpPr>
        <p:spPr bwMode="auto">
          <a:xfrm>
            <a:off x="0" y="1425575"/>
            <a:ext cx="9144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400" b="1">
                <a:solidFill>
                  <a:schemeClr val="bg1"/>
                </a:solidFill>
                <a:latin typeface="Arial" panose="020B0604020202020204" pitchFamily="34" charset="0"/>
              </a:rPr>
              <a:t>Who hath everlasting life and </a:t>
            </a:r>
            <a:br>
              <a:rPr lang="en-US" altLang="en-US" sz="2400" b="1">
                <a:solidFill>
                  <a:schemeClr val="bg1"/>
                </a:solidFill>
                <a:latin typeface="Arial" panose="020B0604020202020204" pitchFamily="34" charset="0"/>
              </a:rPr>
            </a:br>
            <a:r>
              <a:rPr lang="en-US" altLang="en-US" sz="2400" b="1">
                <a:solidFill>
                  <a:schemeClr val="bg1"/>
                </a:solidFill>
                <a:latin typeface="Arial" panose="020B0604020202020204" pitchFamily="34" charset="0"/>
              </a:rPr>
              <a:t>shall not come into condemnation?</a:t>
            </a:r>
            <a:endParaRPr lang="en-US" altLang="en-US" sz="1800" b="1">
              <a:solidFill>
                <a:srgbClr val="FFFF99"/>
              </a:solidFill>
              <a:latin typeface="Arial" panose="020B0604020202020204" pitchFamily="34" charset="0"/>
            </a:endParaRPr>
          </a:p>
        </p:txBody>
      </p:sp>
      <p:sp>
        <p:nvSpPr>
          <p:cNvPr id="5" name="Rectangle 4"/>
          <p:cNvSpPr>
            <a:spLocks noChangeArrowheads="1"/>
          </p:cNvSpPr>
          <p:nvPr/>
        </p:nvSpPr>
        <p:spPr bwMode="auto">
          <a:xfrm>
            <a:off x="1562100" y="2895600"/>
            <a:ext cx="60198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Font typeface="Arial" panose="020B0604020202020204" pitchFamily="34" charset="0"/>
              <a:buNone/>
            </a:pPr>
            <a:r>
              <a:rPr lang="en-US" altLang="en-US" sz="2800" b="1">
                <a:solidFill>
                  <a:schemeClr val="bg1"/>
                </a:solidFill>
              </a:rPr>
              <a:t>“</a:t>
            </a:r>
            <a:r>
              <a:rPr lang="en-US" altLang="en-US" sz="2800" b="1" i="1">
                <a:solidFill>
                  <a:schemeClr val="bg1"/>
                </a:solidFill>
              </a:rPr>
              <a:t>“Truly, truly, I say to you, </a:t>
            </a:r>
            <a:r>
              <a:rPr lang="en-US" altLang="en-US" sz="2800" b="1" i="1" u="sng">
                <a:solidFill>
                  <a:schemeClr val="bg1"/>
                </a:solidFill>
              </a:rPr>
              <a:t>he who hears My word, and believes Him who sent Me</a:t>
            </a:r>
            <a:r>
              <a:rPr lang="en-US" altLang="en-US" sz="2800" b="1" i="1">
                <a:solidFill>
                  <a:schemeClr val="bg1"/>
                </a:solidFill>
              </a:rPr>
              <a:t>, has eternal life, and does not come into judgment, but has passed out of death into life.</a:t>
            </a:r>
            <a:r>
              <a:rPr lang="en-US" altLang="en-US" sz="2800" b="1">
                <a:solidFill>
                  <a:schemeClr val="bg1"/>
                </a:solidFill>
              </a:rPr>
              <a:t>” (John 5:24) </a:t>
            </a:r>
          </a:p>
        </p:txBody>
      </p:sp>
    </p:spTree>
    <p:extLst>
      <p:ext uri="{BB962C8B-B14F-4D97-AF65-F5344CB8AC3E}">
        <p14:creationId xmlns:p14="http://schemas.microsoft.com/office/powerpoint/2010/main" val="32023982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 name="Text Placeholder 1"/>
          <p:cNvSpPr txBox="1">
            <a:spLocks/>
          </p:cNvSpPr>
          <p:nvPr/>
        </p:nvSpPr>
        <p:spPr>
          <a:xfrm>
            <a:off x="302690" y="14232"/>
            <a:ext cx="8518525" cy="681038"/>
          </a:xfrm>
          <a:prstGeom prst="rect">
            <a:avLst/>
          </a:prstGeom>
        </p:spPr>
        <p:txBody>
          <a:bodyPr/>
          <a:lstStyle/>
          <a:p>
            <a:pPr eaLnBrk="1" fontAlgn="auto" hangingPunct="1">
              <a:spcBef>
                <a:spcPct val="20000"/>
              </a:spcBef>
              <a:spcAft>
                <a:spcPts val="0"/>
              </a:spcAft>
              <a:buFont typeface="Arial"/>
              <a:buNone/>
              <a:defRPr/>
            </a:pPr>
            <a:r>
              <a:rPr lang="en-US" sz="3600" b="1" dirty="0">
                <a:solidFill>
                  <a:schemeClr val="bg2">
                    <a:lumMod val="90000"/>
                  </a:schemeClr>
                </a:solidFill>
              </a:rPr>
              <a:t>Timeline</a:t>
            </a:r>
            <a:endParaRPr lang="en-US" sz="3200" b="1" dirty="0">
              <a:solidFill>
                <a:schemeClr val="bg2">
                  <a:lumMod val="90000"/>
                </a:schemeClr>
              </a:solidFill>
            </a:endParaRPr>
          </a:p>
        </p:txBody>
      </p:sp>
      <p:cxnSp>
        <p:nvCxnSpPr>
          <p:cNvPr id="5" name="Straight Connector 4"/>
          <p:cNvCxnSpPr/>
          <p:nvPr/>
        </p:nvCxnSpPr>
        <p:spPr>
          <a:xfrm>
            <a:off x="302690" y="675174"/>
            <a:ext cx="4257336" cy="0"/>
          </a:xfrm>
          <a:prstGeom prst="line">
            <a:avLst/>
          </a:prstGeom>
          <a:ln>
            <a:solidFill>
              <a:schemeClr val="bg1">
                <a:alpha val="60000"/>
              </a:schemeClr>
            </a:solidFill>
          </a:ln>
        </p:spPr>
        <p:style>
          <a:lnRef idx="1">
            <a:schemeClr val="accent1"/>
          </a:lnRef>
          <a:fillRef idx="0">
            <a:schemeClr val="accent1"/>
          </a:fillRef>
          <a:effectRef idx="0">
            <a:schemeClr val="accent1"/>
          </a:effectRef>
          <a:fontRef idx="minor">
            <a:schemeClr val="tx1"/>
          </a:fontRef>
        </p:style>
      </p:cxnSp>
      <p:sp>
        <p:nvSpPr>
          <p:cNvPr id="8" name="Rectangle 7"/>
          <p:cNvSpPr>
            <a:spLocks noChangeArrowheads="1"/>
          </p:cNvSpPr>
          <p:nvPr/>
        </p:nvSpPr>
        <p:spPr bwMode="auto">
          <a:xfrm>
            <a:off x="4560026" y="3012"/>
            <a:ext cx="4572000" cy="2308225"/>
          </a:xfrm>
          <a:prstGeom prst="rect">
            <a:avLst/>
          </a:prstGeom>
          <a:noFill/>
          <a:ln w="9525">
            <a:solidFill>
              <a:srgbClr val="A8A8A8"/>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pPr>
            <a:r>
              <a:rPr lang="en-US" altLang="en-US" sz="2400" b="1" dirty="0">
                <a:solidFill>
                  <a:schemeClr val="bg1"/>
                </a:solidFill>
                <a:latin typeface="Arial" panose="020B0604020202020204" pitchFamily="34" charset="0"/>
              </a:rPr>
              <a:t>Public Ministry ≈ 3 yrs.</a:t>
            </a:r>
            <a:br>
              <a:rPr lang="en-US" altLang="en-US" sz="2400" b="1" dirty="0">
                <a:solidFill>
                  <a:schemeClr val="bg1"/>
                </a:solidFill>
                <a:latin typeface="Arial" panose="020B0604020202020204" pitchFamily="34" charset="0"/>
              </a:rPr>
            </a:br>
            <a:r>
              <a:rPr lang="en-US" altLang="en-US" sz="2400" b="1" dirty="0">
                <a:solidFill>
                  <a:schemeClr val="bg1"/>
                </a:solidFill>
                <a:latin typeface="Arial" panose="020B0604020202020204" pitchFamily="34" charset="0"/>
              </a:rPr>
              <a:t>   - Four Passover Feasts:</a:t>
            </a:r>
            <a:br>
              <a:rPr lang="en-US" altLang="en-US" sz="2400" b="1" dirty="0">
                <a:solidFill>
                  <a:schemeClr val="bg1"/>
                </a:solidFill>
                <a:latin typeface="Arial" panose="020B0604020202020204" pitchFamily="34" charset="0"/>
              </a:rPr>
            </a:br>
            <a:r>
              <a:rPr lang="en-US" altLang="en-US" sz="2400" b="1" dirty="0">
                <a:solidFill>
                  <a:schemeClr val="bg1"/>
                </a:solidFill>
                <a:latin typeface="Arial" panose="020B0604020202020204" pitchFamily="34" charset="0"/>
              </a:rPr>
              <a:t>        1</a:t>
            </a:r>
            <a:r>
              <a:rPr lang="en-US" altLang="en-US" sz="2400" b="1" baseline="30000" dirty="0">
                <a:solidFill>
                  <a:schemeClr val="bg1"/>
                </a:solidFill>
                <a:latin typeface="Arial" panose="020B0604020202020204" pitchFamily="34" charset="0"/>
              </a:rPr>
              <a:t>st</a:t>
            </a:r>
            <a:r>
              <a:rPr lang="en-US" altLang="en-US" sz="2400" b="1" dirty="0">
                <a:solidFill>
                  <a:schemeClr val="bg1"/>
                </a:solidFill>
                <a:latin typeface="Arial" panose="020B0604020202020204" pitchFamily="34" charset="0"/>
              </a:rPr>
              <a:t> – (2:13), AD 27 or 28</a:t>
            </a:r>
            <a:br>
              <a:rPr lang="en-US" altLang="en-US" sz="2400" b="1" dirty="0">
                <a:solidFill>
                  <a:schemeClr val="bg1"/>
                </a:solidFill>
                <a:latin typeface="Arial" panose="020B0604020202020204" pitchFamily="34" charset="0"/>
              </a:rPr>
            </a:br>
            <a:r>
              <a:rPr lang="en-US" altLang="en-US" sz="2400" b="1" dirty="0">
                <a:solidFill>
                  <a:schemeClr val="bg1"/>
                </a:solidFill>
                <a:latin typeface="Arial" panose="020B0604020202020204" pitchFamily="34" charset="0"/>
              </a:rPr>
              <a:t>        2</a:t>
            </a:r>
            <a:r>
              <a:rPr lang="en-US" altLang="en-US" sz="2400" b="1" baseline="30000" dirty="0">
                <a:solidFill>
                  <a:schemeClr val="bg1"/>
                </a:solidFill>
                <a:latin typeface="Arial" panose="020B0604020202020204" pitchFamily="34" charset="0"/>
              </a:rPr>
              <a:t>nd</a:t>
            </a:r>
            <a:r>
              <a:rPr lang="en-US" altLang="en-US" sz="2400" b="1" dirty="0">
                <a:solidFill>
                  <a:schemeClr val="bg1"/>
                </a:solidFill>
                <a:latin typeface="Arial" panose="020B0604020202020204" pitchFamily="34" charset="0"/>
              </a:rPr>
              <a:t>- (5:1) – </a:t>
            </a:r>
            <a:r>
              <a:rPr lang="en-US" altLang="en-US" sz="1600" b="1" i="1" dirty="0">
                <a:solidFill>
                  <a:schemeClr val="bg1"/>
                </a:solidFill>
                <a:latin typeface="Arial" panose="020B0604020202020204" pitchFamily="34" charset="0"/>
              </a:rPr>
              <a:t>Feast of the Jews</a:t>
            </a:r>
            <a:br>
              <a:rPr lang="en-US" altLang="en-US" sz="2400" b="1" dirty="0">
                <a:solidFill>
                  <a:schemeClr val="bg1"/>
                </a:solidFill>
                <a:latin typeface="Arial" panose="020B0604020202020204" pitchFamily="34" charset="0"/>
              </a:rPr>
            </a:br>
            <a:r>
              <a:rPr lang="en-US" altLang="en-US" sz="2400" b="1" dirty="0">
                <a:solidFill>
                  <a:schemeClr val="bg1"/>
                </a:solidFill>
                <a:latin typeface="Arial" panose="020B0604020202020204" pitchFamily="34" charset="0"/>
              </a:rPr>
              <a:t>        3</a:t>
            </a:r>
            <a:r>
              <a:rPr lang="en-US" altLang="en-US" sz="2400" b="1" baseline="30000" dirty="0">
                <a:solidFill>
                  <a:schemeClr val="bg1"/>
                </a:solidFill>
                <a:latin typeface="Arial" panose="020B0604020202020204" pitchFamily="34" charset="0"/>
              </a:rPr>
              <a:t>rd</a:t>
            </a:r>
            <a:r>
              <a:rPr lang="en-US" altLang="en-US" sz="2400" b="1" dirty="0">
                <a:solidFill>
                  <a:schemeClr val="bg1"/>
                </a:solidFill>
                <a:latin typeface="Arial" panose="020B0604020202020204" pitchFamily="34" charset="0"/>
              </a:rPr>
              <a:t> - (6:4)</a:t>
            </a:r>
            <a:br>
              <a:rPr lang="en-US" altLang="en-US" sz="2400" b="1" dirty="0">
                <a:solidFill>
                  <a:schemeClr val="bg1"/>
                </a:solidFill>
                <a:latin typeface="Arial" panose="020B0604020202020204" pitchFamily="34" charset="0"/>
              </a:rPr>
            </a:br>
            <a:r>
              <a:rPr lang="en-US" altLang="en-US" sz="2400" b="1" dirty="0">
                <a:solidFill>
                  <a:schemeClr val="bg1"/>
                </a:solidFill>
                <a:latin typeface="Arial" panose="020B0604020202020204" pitchFamily="34" charset="0"/>
              </a:rPr>
              <a:t>        4</a:t>
            </a:r>
            <a:r>
              <a:rPr lang="en-US" altLang="en-US" sz="2400" b="1" baseline="30000" dirty="0">
                <a:solidFill>
                  <a:schemeClr val="bg1"/>
                </a:solidFill>
                <a:latin typeface="Arial" panose="020B0604020202020204" pitchFamily="34" charset="0"/>
              </a:rPr>
              <a:t>th</a:t>
            </a:r>
            <a:r>
              <a:rPr lang="en-US" altLang="en-US" sz="2400" b="1" dirty="0">
                <a:solidFill>
                  <a:schemeClr val="bg1"/>
                </a:solidFill>
                <a:latin typeface="Arial" panose="020B0604020202020204" pitchFamily="34" charset="0"/>
              </a:rPr>
              <a:t> - (12:1; 13:1; 19:14)</a:t>
            </a:r>
          </a:p>
        </p:txBody>
      </p:sp>
      <p:sp>
        <p:nvSpPr>
          <p:cNvPr id="13" name="Text Placeholder 1"/>
          <p:cNvSpPr txBox="1">
            <a:spLocks/>
          </p:cNvSpPr>
          <p:nvPr/>
        </p:nvSpPr>
        <p:spPr>
          <a:xfrm>
            <a:off x="308677" y="675173"/>
            <a:ext cx="8518525" cy="877179"/>
          </a:xfrm>
          <a:prstGeom prst="rect">
            <a:avLst/>
          </a:prstGeom>
        </p:spPr>
        <p:txBody>
          <a:bodyPr/>
          <a:lstStyle/>
          <a:p>
            <a:pPr eaLnBrk="1" fontAlgn="auto" hangingPunct="1">
              <a:spcBef>
                <a:spcPct val="20000"/>
              </a:spcBef>
              <a:spcAft>
                <a:spcPts val="0"/>
              </a:spcAft>
              <a:buFont typeface="Arial"/>
              <a:buNone/>
              <a:defRPr/>
            </a:pPr>
            <a:r>
              <a:rPr lang="en-US" sz="2800" b="1" dirty="0">
                <a:solidFill>
                  <a:schemeClr val="bg2">
                    <a:lumMod val="90000"/>
                  </a:schemeClr>
                </a:solidFill>
              </a:rPr>
              <a:t>A few events between </a:t>
            </a:r>
            <a:br>
              <a:rPr lang="en-US" sz="2800" b="1" dirty="0">
                <a:solidFill>
                  <a:schemeClr val="bg2">
                    <a:lumMod val="90000"/>
                  </a:schemeClr>
                </a:solidFill>
              </a:rPr>
            </a:br>
            <a:r>
              <a:rPr lang="en-US" sz="2800" b="1" dirty="0">
                <a:solidFill>
                  <a:schemeClr val="bg2">
                    <a:lumMod val="90000"/>
                  </a:schemeClr>
                </a:solidFill>
              </a:rPr>
              <a:t>the 2</a:t>
            </a:r>
            <a:r>
              <a:rPr lang="en-US" sz="2800" b="1" baseline="30000" dirty="0">
                <a:solidFill>
                  <a:schemeClr val="bg2">
                    <a:lumMod val="90000"/>
                  </a:schemeClr>
                </a:solidFill>
              </a:rPr>
              <a:t>nd</a:t>
            </a:r>
            <a:r>
              <a:rPr lang="en-US" sz="2800" b="1" dirty="0">
                <a:solidFill>
                  <a:schemeClr val="bg2">
                    <a:lumMod val="90000"/>
                  </a:schemeClr>
                </a:solidFill>
              </a:rPr>
              <a:t> and 3</a:t>
            </a:r>
            <a:r>
              <a:rPr lang="en-US" sz="2800" b="1" baseline="30000" dirty="0">
                <a:solidFill>
                  <a:schemeClr val="bg2">
                    <a:lumMod val="90000"/>
                  </a:schemeClr>
                </a:solidFill>
              </a:rPr>
              <a:t>rd</a:t>
            </a:r>
            <a:r>
              <a:rPr lang="en-US" sz="2800" b="1" dirty="0">
                <a:solidFill>
                  <a:schemeClr val="bg2">
                    <a:lumMod val="90000"/>
                  </a:schemeClr>
                </a:solidFill>
              </a:rPr>
              <a:t> Passover:</a:t>
            </a:r>
            <a:endParaRPr lang="en-US" sz="2400" b="1" dirty="0">
              <a:solidFill>
                <a:schemeClr val="bg2">
                  <a:lumMod val="90000"/>
                </a:schemeClr>
              </a:solidFill>
            </a:endParaRPr>
          </a:p>
        </p:txBody>
      </p:sp>
      <p:sp>
        <p:nvSpPr>
          <p:cNvPr id="14" name="Rectangle 13"/>
          <p:cNvSpPr/>
          <p:nvPr/>
        </p:nvSpPr>
        <p:spPr>
          <a:xfrm>
            <a:off x="0" y="6571489"/>
            <a:ext cx="4572000" cy="276999"/>
          </a:xfrm>
          <a:prstGeom prst="rect">
            <a:avLst/>
          </a:prstGeom>
        </p:spPr>
        <p:txBody>
          <a:bodyPr>
            <a:spAutoFit/>
          </a:bodyPr>
          <a:lstStyle/>
          <a:p>
            <a:r>
              <a:rPr lang="en-US" sz="1200" dirty="0">
                <a:solidFill>
                  <a:schemeClr val="bg1">
                    <a:lumMod val="85000"/>
                  </a:schemeClr>
                </a:solidFill>
              </a:rPr>
              <a:t>http://ministryserver.com/bible/lectures/5003.htm</a:t>
            </a:r>
          </a:p>
        </p:txBody>
      </p:sp>
      <p:sp>
        <p:nvSpPr>
          <p:cNvPr id="15" name="Rectangle 14"/>
          <p:cNvSpPr>
            <a:spLocks noChangeArrowheads="1"/>
          </p:cNvSpPr>
          <p:nvPr/>
        </p:nvSpPr>
        <p:spPr bwMode="auto">
          <a:xfrm>
            <a:off x="-63798" y="1911128"/>
            <a:ext cx="9344276" cy="89255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pPr>
            <a:r>
              <a:rPr lang="en-US" altLang="en-US" sz="2000" b="1" dirty="0">
                <a:solidFill>
                  <a:schemeClr val="bg1"/>
                </a:solidFill>
                <a:latin typeface="Arial" panose="020B0604020202020204" pitchFamily="34" charset="0"/>
              </a:rPr>
              <a:t>Defends Sabbath:</a:t>
            </a:r>
          </a:p>
          <a:p>
            <a:pPr lvl="1">
              <a:spcBef>
                <a:spcPct val="0"/>
              </a:spcBef>
            </a:pPr>
            <a:r>
              <a:rPr lang="en-US" altLang="en-US" sz="1600" b="1" dirty="0">
                <a:solidFill>
                  <a:schemeClr val="bg1"/>
                </a:solidFill>
                <a:latin typeface="Arial" panose="020B0604020202020204" pitchFamily="34" charset="0"/>
              </a:rPr>
              <a:t>Disciples pluck grain: Mt 12, Mk 2, Lk 6</a:t>
            </a:r>
          </a:p>
          <a:p>
            <a:pPr lvl="1">
              <a:spcBef>
                <a:spcPct val="0"/>
              </a:spcBef>
            </a:pPr>
            <a:r>
              <a:rPr lang="en-US" altLang="en-US" sz="1600" b="1" dirty="0">
                <a:solidFill>
                  <a:schemeClr val="bg1"/>
                </a:solidFill>
                <a:latin typeface="Arial" panose="020B0604020202020204" pitchFamily="34" charset="0"/>
              </a:rPr>
              <a:t>Jesus heals a man with a withered hand in the synagogue: Mt 12, Mk 3, Lk 6</a:t>
            </a:r>
          </a:p>
        </p:txBody>
      </p:sp>
      <p:sp>
        <p:nvSpPr>
          <p:cNvPr id="16" name="Rectangle 15"/>
          <p:cNvSpPr>
            <a:spLocks noChangeArrowheads="1"/>
          </p:cNvSpPr>
          <p:nvPr/>
        </p:nvSpPr>
        <p:spPr bwMode="auto">
          <a:xfrm>
            <a:off x="-63798" y="2898731"/>
            <a:ext cx="8885013" cy="40011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pPr>
            <a:r>
              <a:rPr lang="en-US" altLang="en-US" sz="2000" b="1" dirty="0">
                <a:solidFill>
                  <a:schemeClr val="bg1"/>
                </a:solidFill>
                <a:latin typeface="Arial" panose="020B0604020202020204" pitchFamily="34" charset="0"/>
              </a:rPr>
              <a:t>Jesus prays and selects the twelve apostles: Mt 10, Mk 3, Lk 6</a:t>
            </a:r>
          </a:p>
        </p:txBody>
      </p:sp>
      <p:sp>
        <p:nvSpPr>
          <p:cNvPr id="17" name="Rectangle 16"/>
          <p:cNvSpPr>
            <a:spLocks noChangeArrowheads="1"/>
          </p:cNvSpPr>
          <p:nvPr/>
        </p:nvSpPr>
        <p:spPr bwMode="auto">
          <a:xfrm>
            <a:off x="-59905" y="3477528"/>
            <a:ext cx="8885013" cy="40011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pPr>
            <a:r>
              <a:rPr lang="en-US" altLang="en-US" sz="2000" b="1" dirty="0">
                <a:solidFill>
                  <a:schemeClr val="bg1"/>
                </a:solidFill>
                <a:latin typeface="Arial" panose="020B0604020202020204" pitchFamily="34" charset="0"/>
              </a:rPr>
              <a:t>Sermon on the mount / beatitudes: Mt 5-7, Lk 6</a:t>
            </a:r>
          </a:p>
        </p:txBody>
      </p:sp>
      <p:sp>
        <p:nvSpPr>
          <p:cNvPr id="18" name="Rectangle 17"/>
          <p:cNvSpPr>
            <a:spLocks noChangeArrowheads="1"/>
          </p:cNvSpPr>
          <p:nvPr/>
        </p:nvSpPr>
        <p:spPr bwMode="auto">
          <a:xfrm>
            <a:off x="-63799" y="4056325"/>
            <a:ext cx="9535345" cy="40011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pPr>
            <a:r>
              <a:rPr lang="en-US" altLang="en-US" sz="2000" b="1" dirty="0">
                <a:solidFill>
                  <a:schemeClr val="bg1"/>
                </a:solidFill>
                <a:latin typeface="Arial" panose="020B0604020202020204" pitchFamily="34" charset="0"/>
              </a:rPr>
              <a:t>Parables: sower, tares, mustard seed, leaven, etc.: Mt 13, Mk 4, Lk 8, 13</a:t>
            </a:r>
          </a:p>
        </p:txBody>
      </p:sp>
      <p:sp>
        <p:nvSpPr>
          <p:cNvPr id="19" name="Rectangle 18"/>
          <p:cNvSpPr>
            <a:spLocks noChangeArrowheads="1"/>
          </p:cNvSpPr>
          <p:nvPr/>
        </p:nvSpPr>
        <p:spPr bwMode="auto">
          <a:xfrm>
            <a:off x="-63799" y="4635122"/>
            <a:ext cx="9535345" cy="64633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pPr>
            <a:r>
              <a:rPr lang="en-US" altLang="en-US" sz="2000" b="1" dirty="0">
                <a:solidFill>
                  <a:schemeClr val="bg1"/>
                </a:solidFill>
                <a:latin typeface="Arial" panose="020B0604020202020204" pitchFamily="34" charset="0"/>
              </a:rPr>
              <a:t>Many Miracles</a:t>
            </a:r>
            <a:endParaRPr lang="en-US" altLang="en-US" sz="1600" b="1" dirty="0">
              <a:solidFill>
                <a:schemeClr val="bg1"/>
              </a:solidFill>
              <a:latin typeface="Arial" panose="020B0604020202020204" pitchFamily="34" charset="0"/>
            </a:endParaRPr>
          </a:p>
          <a:p>
            <a:pPr lvl="1">
              <a:spcBef>
                <a:spcPct val="0"/>
              </a:spcBef>
            </a:pPr>
            <a:endParaRPr lang="en-US" altLang="en-US" sz="1600" b="1" dirty="0">
              <a:solidFill>
                <a:schemeClr val="bg1"/>
              </a:solidFill>
              <a:latin typeface="Arial" panose="020B0604020202020204" pitchFamily="34" charset="0"/>
            </a:endParaRPr>
          </a:p>
        </p:txBody>
      </p:sp>
      <p:sp>
        <p:nvSpPr>
          <p:cNvPr id="20" name="Rectangle 19"/>
          <p:cNvSpPr>
            <a:spLocks noChangeArrowheads="1"/>
          </p:cNvSpPr>
          <p:nvPr/>
        </p:nvSpPr>
        <p:spPr bwMode="auto">
          <a:xfrm>
            <a:off x="-63799" y="5194739"/>
            <a:ext cx="9535345" cy="64633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pPr>
            <a:r>
              <a:rPr lang="en-US" altLang="en-US" sz="2000" b="1" dirty="0">
                <a:solidFill>
                  <a:schemeClr val="bg1"/>
                </a:solidFill>
                <a:latin typeface="Arial" panose="020B0604020202020204" pitchFamily="34" charset="0"/>
              </a:rPr>
              <a:t>Limited commission: Jesus sends out the twelve </a:t>
            </a:r>
            <a:endParaRPr lang="en-US" altLang="en-US" sz="1600" b="1" dirty="0">
              <a:solidFill>
                <a:schemeClr val="bg1"/>
              </a:solidFill>
              <a:latin typeface="Arial" panose="020B0604020202020204" pitchFamily="34" charset="0"/>
            </a:endParaRPr>
          </a:p>
          <a:p>
            <a:pPr lvl="1">
              <a:spcBef>
                <a:spcPct val="0"/>
              </a:spcBef>
            </a:pPr>
            <a:endParaRPr lang="en-US" altLang="en-US" sz="1600" b="1" dirty="0">
              <a:solidFill>
                <a:schemeClr val="bg1"/>
              </a:solidFill>
              <a:latin typeface="Arial" panose="020B0604020202020204" pitchFamily="34" charset="0"/>
            </a:endParaRPr>
          </a:p>
        </p:txBody>
      </p:sp>
      <p:sp>
        <p:nvSpPr>
          <p:cNvPr id="22" name="Rectangle 21"/>
          <p:cNvSpPr>
            <a:spLocks noChangeArrowheads="1"/>
          </p:cNvSpPr>
          <p:nvPr/>
        </p:nvSpPr>
        <p:spPr bwMode="auto">
          <a:xfrm>
            <a:off x="-63799" y="5841070"/>
            <a:ext cx="9535345" cy="64633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pPr>
            <a:r>
              <a:rPr lang="en-US" altLang="en-US" sz="2000" b="1" dirty="0">
                <a:solidFill>
                  <a:schemeClr val="bg1"/>
                </a:solidFill>
                <a:latin typeface="Arial" panose="020B0604020202020204" pitchFamily="34" charset="0"/>
              </a:rPr>
              <a:t>John the Baptist beheaded by Herod: Mt 14, Mk 6, Lk 9</a:t>
            </a:r>
            <a:endParaRPr lang="en-US" altLang="en-US" sz="1600" b="1" dirty="0">
              <a:solidFill>
                <a:schemeClr val="bg1"/>
              </a:solidFill>
              <a:latin typeface="Arial" panose="020B0604020202020204" pitchFamily="34" charset="0"/>
            </a:endParaRPr>
          </a:p>
          <a:p>
            <a:pPr lvl="1">
              <a:spcBef>
                <a:spcPct val="0"/>
              </a:spcBef>
            </a:pPr>
            <a:endParaRPr lang="en-US" altLang="en-US" sz="1600" b="1" dirty="0">
              <a:solidFill>
                <a:schemeClr val="bg1"/>
              </a:solidFill>
              <a:latin typeface="Arial" panose="020B0604020202020204" pitchFamily="34" charset="0"/>
            </a:endParaRPr>
          </a:p>
        </p:txBody>
      </p:sp>
      <p:sp>
        <p:nvSpPr>
          <p:cNvPr id="23" name="Rectangle 22"/>
          <p:cNvSpPr/>
          <p:nvPr/>
        </p:nvSpPr>
        <p:spPr>
          <a:xfrm>
            <a:off x="0" y="0"/>
            <a:ext cx="9144000" cy="5148915"/>
          </a:xfrm>
          <a:prstGeom prst="rect">
            <a:avLst/>
          </a:prstGeom>
          <a:solidFill>
            <a:schemeClr val="bg2">
              <a:lumMod val="9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2400" b="1" dirty="0">
                <a:solidFill>
                  <a:schemeClr val="tx1"/>
                </a:solidFill>
              </a:rPr>
              <a:t>“</a:t>
            </a:r>
            <a:r>
              <a:rPr lang="en-US" sz="2400" b="1" i="1" dirty="0">
                <a:solidFill>
                  <a:schemeClr val="tx1"/>
                </a:solidFill>
              </a:rPr>
              <a:t>Jesus summoned His twelve disciples and gave them authority over unclean spirits, to cast them out, and to heal every kind of disease and every kind of sickness.</a:t>
            </a:r>
            <a:r>
              <a:rPr lang="en-US" sz="2400" b="1" dirty="0">
                <a:solidFill>
                  <a:schemeClr val="tx1"/>
                </a:solidFill>
              </a:rPr>
              <a:t>” (Matthew 10:1, NASB95) </a:t>
            </a:r>
          </a:p>
          <a:p>
            <a:br>
              <a:rPr lang="en-US" sz="2400" b="1" dirty="0">
                <a:solidFill>
                  <a:schemeClr val="tx1"/>
                </a:solidFill>
              </a:rPr>
            </a:br>
            <a:r>
              <a:rPr lang="en-US" sz="2400" b="1" dirty="0">
                <a:solidFill>
                  <a:schemeClr val="tx1"/>
                </a:solidFill>
              </a:rPr>
              <a:t>“</a:t>
            </a:r>
            <a:r>
              <a:rPr lang="en-US" sz="2400" b="1" i="1" dirty="0">
                <a:solidFill>
                  <a:schemeClr val="tx1"/>
                </a:solidFill>
              </a:rPr>
              <a:t>These twelve Jesus sent out after instructing them: “Do not go in the way of the Gentiles, and do not enter any city of the Samaritans; but rather go to the lost sheep of the house of Israel. “And as you go, preach, saying, ‘The kingdom of heaven is at hand.’ “Heal the sick, raise the dead, cleanse the lepers, cast out demons. Freely you received, freely give.</a:t>
            </a:r>
            <a:r>
              <a:rPr lang="en-US" sz="2400" b="1" dirty="0">
                <a:solidFill>
                  <a:schemeClr val="tx1"/>
                </a:solidFill>
              </a:rPr>
              <a:t>” (Matthew 10:5–8, NASB95) </a:t>
            </a:r>
          </a:p>
        </p:txBody>
      </p:sp>
    </p:spTree>
    <p:extLst>
      <p:ext uri="{BB962C8B-B14F-4D97-AF65-F5344CB8AC3E}">
        <p14:creationId xmlns:p14="http://schemas.microsoft.com/office/powerpoint/2010/main" val="1027280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500"/>
                                        <p:tgtEl>
                                          <p:spTgt spid="2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500"/>
                                        <p:tgtEl>
                                          <p:spTgt spid="22"/>
                                        </p:tgtEl>
                                      </p:cBhvr>
                                    </p:animEffect>
                                  </p:childTnLst>
                                </p:cTn>
                              </p:par>
                              <p:par>
                                <p:cTn id="48" presetID="10" presetClass="exit" presetSubtype="0" fill="hold" grpId="1" nodeType="withEffect">
                                  <p:stCondLst>
                                    <p:cond delay="0"/>
                                  </p:stCondLst>
                                  <p:childTnLst>
                                    <p:animEffect transition="out" filter="fade">
                                      <p:cBhvr>
                                        <p:cTn id="49" dur="500"/>
                                        <p:tgtEl>
                                          <p:spTgt spid="23"/>
                                        </p:tgtEl>
                                      </p:cBhvr>
                                    </p:animEffect>
                                    <p:set>
                                      <p:cBhvr>
                                        <p:cTn id="50" dur="1" fill="hold">
                                          <p:stCondLst>
                                            <p:cond delay="499"/>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6" grpId="0"/>
      <p:bldP spid="17" grpId="0"/>
      <p:bldP spid="18" grpId="0"/>
      <p:bldP spid="19" grpId="0"/>
      <p:bldP spid="20" grpId="0"/>
      <p:bldP spid="22" grpId="0"/>
      <p:bldP spid="23" grpId="0" animBg="1"/>
      <p:bldP spid="23"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1"/>
          <p:cNvSpPr txBox="1">
            <a:spLocks/>
          </p:cNvSpPr>
          <p:nvPr/>
        </p:nvSpPr>
        <p:spPr bwMode="auto">
          <a:xfrm rot="18908623">
            <a:off x="6790970" y="816140"/>
            <a:ext cx="2535763" cy="398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 typeface="Arial" panose="020B0604020202020204" pitchFamily="34" charset="0"/>
              <a:buNone/>
            </a:pPr>
            <a:r>
              <a:rPr lang="en-US" altLang="en-US" sz="2400" b="1" dirty="0">
                <a:solidFill>
                  <a:srgbClr val="45413C"/>
                </a:solidFill>
                <a:latin typeface="Arial" panose="020B0604020202020204" pitchFamily="34" charset="0"/>
              </a:rPr>
              <a:t>JOHN 6:1-15</a:t>
            </a:r>
            <a:endParaRPr lang="en-US" altLang="en-US" sz="2000" b="1" dirty="0">
              <a:solidFill>
                <a:srgbClr val="45413C"/>
              </a:solidFill>
              <a:latin typeface="Arial" panose="020B0604020202020204" pitchFamily="34" charset="0"/>
            </a:endParaRPr>
          </a:p>
        </p:txBody>
      </p:sp>
    </p:spTree>
    <p:extLst>
      <p:ext uri="{BB962C8B-B14F-4D97-AF65-F5344CB8AC3E}">
        <p14:creationId xmlns:p14="http://schemas.microsoft.com/office/powerpoint/2010/main" val="19596046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6" name="Straight Connector 5"/>
          <p:cNvCxnSpPr/>
          <p:nvPr/>
        </p:nvCxnSpPr>
        <p:spPr>
          <a:xfrm>
            <a:off x="4648200" y="246857"/>
            <a:ext cx="0" cy="6364287"/>
          </a:xfrm>
          <a:prstGeom prst="line">
            <a:avLst/>
          </a:prstGeom>
          <a:ln>
            <a:solidFill>
              <a:schemeClr val="bg1">
                <a:alpha val="60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638271" y="-40064"/>
            <a:ext cx="4711999" cy="141577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pPr>
            <a:r>
              <a:rPr lang="en-US" altLang="en-US" sz="2400" b="1" dirty="0">
                <a:solidFill>
                  <a:schemeClr val="bg1"/>
                </a:solidFill>
                <a:latin typeface="Arial" panose="020B0604020202020204" pitchFamily="34" charset="0"/>
              </a:rPr>
              <a:t>Recorded in all four gospels: </a:t>
            </a:r>
            <a:r>
              <a:rPr lang="en-US" altLang="en-US" sz="2000" b="1" dirty="0">
                <a:solidFill>
                  <a:schemeClr val="bg1"/>
                </a:solidFill>
                <a:latin typeface="Arial" panose="020B0604020202020204" pitchFamily="34" charset="0"/>
              </a:rPr>
              <a:t>(Mt 14:13-21; </a:t>
            </a:r>
            <a:br>
              <a:rPr lang="en-US" altLang="en-US" sz="2000" b="1" dirty="0">
                <a:solidFill>
                  <a:schemeClr val="bg1"/>
                </a:solidFill>
                <a:latin typeface="Arial" panose="020B0604020202020204" pitchFamily="34" charset="0"/>
              </a:rPr>
            </a:br>
            <a:r>
              <a:rPr lang="en-US" altLang="en-US" sz="2000" b="1" dirty="0">
                <a:solidFill>
                  <a:schemeClr val="bg1"/>
                </a:solidFill>
                <a:latin typeface="Arial" panose="020B0604020202020204" pitchFamily="34" charset="0"/>
              </a:rPr>
              <a:t>Mk 6:31-44; Lk 9:10-17)</a:t>
            </a:r>
            <a:endParaRPr lang="en-US" altLang="en-US" sz="1800" b="1" dirty="0">
              <a:solidFill>
                <a:schemeClr val="bg1"/>
              </a:solidFill>
              <a:latin typeface="Arial" panose="020B0604020202020204" pitchFamily="34" charset="0"/>
            </a:endParaRPr>
          </a:p>
          <a:p>
            <a:pPr lvl="1">
              <a:spcBef>
                <a:spcPct val="0"/>
              </a:spcBef>
            </a:pPr>
            <a:endParaRPr lang="en-US" altLang="en-US" sz="1800" b="1" dirty="0">
              <a:solidFill>
                <a:schemeClr val="bg1"/>
              </a:solidFill>
              <a:latin typeface="Arial" panose="020B0604020202020204" pitchFamily="34" charset="0"/>
            </a:endParaRPr>
          </a:p>
        </p:txBody>
      </p:sp>
      <p:sp>
        <p:nvSpPr>
          <p:cNvPr id="8" name="Rectangle 7"/>
          <p:cNvSpPr>
            <a:spLocks noChangeArrowheads="1"/>
          </p:cNvSpPr>
          <p:nvPr/>
        </p:nvSpPr>
        <p:spPr bwMode="auto">
          <a:xfrm>
            <a:off x="4648199" y="1099344"/>
            <a:ext cx="4598832" cy="104644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pPr>
            <a:r>
              <a:rPr lang="en-US" altLang="en-US" sz="2400" b="1" dirty="0">
                <a:solidFill>
                  <a:schemeClr val="bg1"/>
                </a:solidFill>
                <a:latin typeface="Arial" panose="020B0604020202020204" pitchFamily="34" charset="0"/>
              </a:rPr>
              <a:t>The 12 have returned </a:t>
            </a:r>
            <a:br>
              <a:rPr lang="en-US" altLang="en-US" sz="2400" b="1" dirty="0">
                <a:solidFill>
                  <a:schemeClr val="bg1"/>
                </a:solidFill>
                <a:latin typeface="Arial" panose="020B0604020202020204" pitchFamily="34" charset="0"/>
              </a:rPr>
            </a:br>
            <a:r>
              <a:rPr lang="en-US" altLang="en-US" sz="2000" b="1" dirty="0">
                <a:solidFill>
                  <a:schemeClr val="bg1"/>
                </a:solidFill>
                <a:latin typeface="Arial" panose="020B0604020202020204" pitchFamily="34" charset="0"/>
              </a:rPr>
              <a:t>(Lk 9:10-12)</a:t>
            </a:r>
            <a:endParaRPr lang="en-US" altLang="en-US" sz="1800" b="1" dirty="0">
              <a:solidFill>
                <a:schemeClr val="bg1"/>
              </a:solidFill>
              <a:latin typeface="Arial" panose="020B0604020202020204" pitchFamily="34" charset="0"/>
            </a:endParaRPr>
          </a:p>
          <a:p>
            <a:pPr lvl="1">
              <a:spcBef>
                <a:spcPct val="0"/>
              </a:spcBef>
            </a:pPr>
            <a:endParaRPr lang="en-US" altLang="en-US" sz="1800" b="1" dirty="0">
              <a:solidFill>
                <a:schemeClr val="bg1"/>
              </a:solidFill>
              <a:latin typeface="Arial" panose="020B0604020202020204" pitchFamily="34" charset="0"/>
            </a:endParaRPr>
          </a:p>
        </p:txBody>
      </p:sp>
      <p:sp>
        <p:nvSpPr>
          <p:cNvPr id="9" name="Rectangle 8"/>
          <p:cNvSpPr>
            <a:spLocks noChangeArrowheads="1"/>
          </p:cNvSpPr>
          <p:nvPr/>
        </p:nvSpPr>
        <p:spPr bwMode="auto">
          <a:xfrm>
            <a:off x="4641222" y="2474931"/>
            <a:ext cx="4495801" cy="110799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pPr>
            <a:r>
              <a:rPr lang="en-US" altLang="en-US" sz="2400" b="1" dirty="0">
                <a:solidFill>
                  <a:schemeClr val="bg1"/>
                </a:solidFill>
                <a:latin typeface="Arial" panose="020B0604020202020204" pitchFamily="34" charset="0"/>
              </a:rPr>
              <a:t>John the Baptist had just been beheaded </a:t>
            </a:r>
            <a:r>
              <a:rPr lang="en-US" altLang="en-US" sz="2000" b="1" dirty="0">
                <a:solidFill>
                  <a:schemeClr val="bg1"/>
                </a:solidFill>
                <a:latin typeface="Arial" panose="020B0604020202020204" pitchFamily="34" charset="0"/>
              </a:rPr>
              <a:t>(Mt 14: 1-12)</a:t>
            </a:r>
            <a:endParaRPr lang="en-US" altLang="en-US" sz="1800" b="1" dirty="0">
              <a:solidFill>
                <a:schemeClr val="bg1"/>
              </a:solidFill>
              <a:latin typeface="Arial" panose="020B0604020202020204" pitchFamily="34" charset="0"/>
            </a:endParaRPr>
          </a:p>
          <a:p>
            <a:pPr lvl="1">
              <a:spcBef>
                <a:spcPct val="0"/>
              </a:spcBef>
            </a:pPr>
            <a:endParaRPr lang="en-US" altLang="en-US" sz="1800" b="1" dirty="0">
              <a:solidFill>
                <a:schemeClr val="bg1"/>
              </a:solidFill>
              <a:latin typeface="Arial" panose="020B0604020202020204" pitchFamily="34" charset="0"/>
            </a:endParaRPr>
          </a:p>
        </p:txBody>
      </p:sp>
      <p:sp>
        <p:nvSpPr>
          <p:cNvPr id="11" name="Rectangle 10"/>
          <p:cNvSpPr/>
          <p:nvPr/>
        </p:nvSpPr>
        <p:spPr>
          <a:xfrm>
            <a:off x="4771086" y="3995360"/>
            <a:ext cx="4353058" cy="2862640"/>
          </a:xfrm>
          <a:prstGeom prst="rect">
            <a:avLst/>
          </a:prstGeom>
          <a:solidFill>
            <a:schemeClr val="bg2">
              <a:lumMod val="9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2400" b="1" dirty="0">
                <a:solidFill>
                  <a:schemeClr val="tx1"/>
                </a:solidFill>
              </a:rPr>
              <a:t>Luke 9:10 (NASB95) </a:t>
            </a:r>
          </a:p>
          <a:p>
            <a:r>
              <a:rPr lang="en-US" sz="2400" b="1" baseline="30000" dirty="0">
                <a:solidFill>
                  <a:schemeClr val="tx1"/>
                </a:solidFill>
              </a:rPr>
              <a:t>10</a:t>
            </a:r>
            <a:r>
              <a:rPr lang="en-US" sz="2400" b="1" dirty="0">
                <a:solidFill>
                  <a:schemeClr val="tx1"/>
                </a:solidFill>
              </a:rPr>
              <a:t> When </a:t>
            </a:r>
            <a:r>
              <a:rPr lang="en-US" sz="2400" b="1" u="sng" dirty="0">
                <a:solidFill>
                  <a:schemeClr val="tx1"/>
                </a:solidFill>
              </a:rPr>
              <a:t>the apostles returned</a:t>
            </a:r>
            <a:r>
              <a:rPr lang="en-US" sz="2400" b="1" dirty="0">
                <a:solidFill>
                  <a:schemeClr val="tx1"/>
                </a:solidFill>
              </a:rPr>
              <a:t>, they gave an account to Him of all that they had done. Taking them with Him, He withdrew by Himself to a city called </a:t>
            </a:r>
            <a:r>
              <a:rPr lang="en-US" sz="2400" b="1" u="sng" dirty="0">
                <a:solidFill>
                  <a:schemeClr val="tx1"/>
                </a:solidFill>
              </a:rPr>
              <a:t>Bethsaida</a:t>
            </a:r>
            <a:r>
              <a:rPr lang="en-US" sz="2400" b="1" dirty="0">
                <a:solidFill>
                  <a:schemeClr val="tx1"/>
                </a:solidFill>
              </a:rPr>
              <a:t>. </a:t>
            </a:r>
          </a:p>
        </p:txBody>
      </p:sp>
      <p:sp>
        <p:nvSpPr>
          <p:cNvPr id="12" name="Rectangle 11"/>
          <p:cNvSpPr>
            <a:spLocks noChangeArrowheads="1"/>
          </p:cNvSpPr>
          <p:nvPr/>
        </p:nvSpPr>
        <p:spPr bwMode="auto">
          <a:xfrm>
            <a:off x="4628343" y="1899383"/>
            <a:ext cx="4495801" cy="73866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pPr>
            <a:r>
              <a:rPr lang="en-US" altLang="en-US" sz="2400" b="1" dirty="0">
                <a:solidFill>
                  <a:schemeClr val="bg1"/>
                </a:solidFill>
                <a:latin typeface="Arial" panose="020B0604020202020204" pitchFamily="34" charset="0"/>
              </a:rPr>
              <a:t>Withdrew to Bethsaida</a:t>
            </a:r>
            <a:endParaRPr lang="en-US" altLang="en-US" sz="1800" b="1" dirty="0">
              <a:solidFill>
                <a:schemeClr val="bg1"/>
              </a:solidFill>
              <a:latin typeface="Arial" panose="020B0604020202020204" pitchFamily="34" charset="0"/>
            </a:endParaRPr>
          </a:p>
          <a:p>
            <a:pPr lvl="1">
              <a:spcBef>
                <a:spcPct val="0"/>
              </a:spcBef>
            </a:pPr>
            <a:endParaRPr lang="en-US" altLang="en-US" sz="1800" b="1" dirty="0">
              <a:solidFill>
                <a:schemeClr val="bg1"/>
              </a:solidFill>
              <a:latin typeface="Arial" panose="020B0604020202020204" pitchFamily="34" charset="0"/>
            </a:endParaRPr>
          </a:p>
        </p:txBody>
      </p:sp>
      <p:sp>
        <p:nvSpPr>
          <p:cNvPr id="13" name="Rectangle 1"/>
          <p:cNvSpPr>
            <a:spLocks noChangeArrowheads="1"/>
          </p:cNvSpPr>
          <p:nvPr/>
        </p:nvSpPr>
        <p:spPr bwMode="auto">
          <a:xfrm>
            <a:off x="228600" y="265113"/>
            <a:ext cx="4495800" cy="618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150000"/>
              </a:lnSpc>
            </a:pPr>
            <a:r>
              <a:rPr lang="en-US" sz="2200" b="1" dirty="0">
                <a:solidFill>
                  <a:schemeClr val="bg1"/>
                </a:solidFill>
              </a:rPr>
              <a:t>John 6:1–4 (NASB95) </a:t>
            </a:r>
          </a:p>
          <a:p>
            <a:pPr>
              <a:lnSpc>
                <a:spcPct val="150000"/>
              </a:lnSpc>
            </a:pPr>
            <a:r>
              <a:rPr lang="en-US" sz="2200" b="1" baseline="30000" dirty="0">
                <a:solidFill>
                  <a:schemeClr val="bg1"/>
                </a:solidFill>
              </a:rPr>
              <a:t>1</a:t>
            </a:r>
            <a:r>
              <a:rPr lang="en-US" sz="2200" b="1" dirty="0">
                <a:solidFill>
                  <a:schemeClr val="bg1"/>
                </a:solidFill>
              </a:rPr>
              <a:t> After these things Jesus went away to the other side of the Sea of Galilee (or </a:t>
            </a:r>
            <a:r>
              <a:rPr lang="en-US" sz="2200" b="1" dirty="0" err="1">
                <a:solidFill>
                  <a:schemeClr val="bg1"/>
                </a:solidFill>
              </a:rPr>
              <a:t>Tiberias</a:t>
            </a:r>
            <a:r>
              <a:rPr lang="en-US" sz="2200" b="1" dirty="0">
                <a:solidFill>
                  <a:schemeClr val="bg1"/>
                </a:solidFill>
              </a:rPr>
              <a:t>). </a:t>
            </a:r>
            <a:r>
              <a:rPr lang="en-US" sz="2200" b="1" baseline="30000" dirty="0">
                <a:solidFill>
                  <a:schemeClr val="bg1"/>
                </a:solidFill>
              </a:rPr>
              <a:t>2</a:t>
            </a:r>
            <a:r>
              <a:rPr lang="en-US" sz="2200" b="1" dirty="0">
                <a:solidFill>
                  <a:schemeClr val="bg1"/>
                </a:solidFill>
              </a:rPr>
              <a:t> A large crowd followed Him, because they saw the signs which He was performing on those who were sick. </a:t>
            </a:r>
            <a:r>
              <a:rPr lang="en-US" sz="2200" b="1" baseline="30000" dirty="0">
                <a:solidFill>
                  <a:schemeClr val="bg1"/>
                </a:solidFill>
              </a:rPr>
              <a:t>3</a:t>
            </a:r>
            <a:r>
              <a:rPr lang="en-US" sz="2200" b="1" dirty="0">
                <a:solidFill>
                  <a:schemeClr val="bg1"/>
                </a:solidFill>
              </a:rPr>
              <a:t> Then Jesus went up on the mountain, and there He sat down with His disciples. </a:t>
            </a:r>
            <a:r>
              <a:rPr lang="en-US" sz="2200" b="1" baseline="30000" dirty="0">
                <a:solidFill>
                  <a:schemeClr val="bg1"/>
                </a:solidFill>
              </a:rPr>
              <a:t>4</a:t>
            </a:r>
            <a:r>
              <a:rPr lang="en-US" sz="2200" b="1" dirty="0">
                <a:solidFill>
                  <a:schemeClr val="bg1"/>
                </a:solidFill>
              </a:rPr>
              <a:t> Now the Passover, the feast of the Jews, was near. </a:t>
            </a:r>
          </a:p>
        </p:txBody>
      </p:sp>
      <p:sp>
        <p:nvSpPr>
          <p:cNvPr id="10" name="Rectangle 9"/>
          <p:cNvSpPr/>
          <p:nvPr/>
        </p:nvSpPr>
        <p:spPr>
          <a:xfrm>
            <a:off x="-9927" y="0"/>
            <a:ext cx="4648198" cy="6858000"/>
          </a:xfrm>
          <a:prstGeom prst="rect">
            <a:avLst/>
          </a:prstGeom>
          <a:solidFill>
            <a:schemeClr val="bg2">
              <a:lumMod val="9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2200" b="1" dirty="0">
                <a:solidFill>
                  <a:schemeClr val="tx1"/>
                </a:solidFill>
              </a:rPr>
              <a:t>Matthew 14:12–15 (NASB95) </a:t>
            </a:r>
          </a:p>
          <a:p>
            <a:r>
              <a:rPr lang="en-US" sz="2200" b="1" baseline="30000" dirty="0">
                <a:solidFill>
                  <a:schemeClr val="tx1"/>
                </a:solidFill>
              </a:rPr>
              <a:t>12</a:t>
            </a:r>
            <a:r>
              <a:rPr lang="en-US" sz="2200" b="1" dirty="0">
                <a:solidFill>
                  <a:schemeClr val="tx1"/>
                </a:solidFill>
              </a:rPr>
              <a:t> His [John the Baptist’s] disciples came and took away the body and buried it; and they went and reported to Jesus. </a:t>
            </a:r>
            <a:r>
              <a:rPr lang="en-US" sz="2200" b="1" baseline="30000" dirty="0">
                <a:solidFill>
                  <a:schemeClr val="tx1"/>
                </a:solidFill>
              </a:rPr>
              <a:t>13</a:t>
            </a:r>
            <a:r>
              <a:rPr lang="en-US" sz="2200" b="1" dirty="0">
                <a:solidFill>
                  <a:schemeClr val="tx1"/>
                </a:solidFill>
              </a:rPr>
              <a:t> Now when Jesus heard</a:t>
            </a:r>
            <a:r>
              <a:rPr lang="en-US" sz="2200" b="1" i="1" dirty="0">
                <a:solidFill>
                  <a:schemeClr val="tx1"/>
                </a:solidFill>
              </a:rPr>
              <a:t> about John</a:t>
            </a:r>
            <a:r>
              <a:rPr lang="en-US" sz="2200" b="1" dirty="0">
                <a:solidFill>
                  <a:schemeClr val="tx1"/>
                </a:solidFill>
              </a:rPr>
              <a:t>, He withdrew from there in a boat to a secluded place by Himself; and when the people heard </a:t>
            </a:r>
            <a:r>
              <a:rPr lang="en-US" sz="2200" b="1" i="1" dirty="0">
                <a:solidFill>
                  <a:schemeClr val="tx1"/>
                </a:solidFill>
              </a:rPr>
              <a:t>of this</a:t>
            </a:r>
            <a:r>
              <a:rPr lang="en-US" sz="2200" b="1" dirty="0">
                <a:solidFill>
                  <a:schemeClr val="tx1"/>
                </a:solidFill>
              </a:rPr>
              <a:t>, they followed Him on foot from the cities. </a:t>
            </a:r>
            <a:r>
              <a:rPr lang="en-US" sz="2200" b="1" baseline="30000" dirty="0">
                <a:solidFill>
                  <a:schemeClr val="tx1"/>
                </a:solidFill>
              </a:rPr>
              <a:t>14</a:t>
            </a:r>
            <a:r>
              <a:rPr lang="en-US" sz="2200" b="1" dirty="0">
                <a:solidFill>
                  <a:schemeClr val="tx1"/>
                </a:solidFill>
              </a:rPr>
              <a:t> When He went ashore, He saw a large crowd, and felt compassion for them and healed their sick. </a:t>
            </a:r>
            <a:r>
              <a:rPr lang="en-US" sz="2200" b="1" baseline="30000" dirty="0">
                <a:solidFill>
                  <a:schemeClr val="tx1"/>
                </a:solidFill>
              </a:rPr>
              <a:t>15</a:t>
            </a:r>
            <a:r>
              <a:rPr lang="en-US" sz="2200" b="1" dirty="0">
                <a:solidFill>
                  <a:schemeClr val="tx1"/>
                </a:solidFill>
              </a:rPr>
              <a:t> When it was evening, the disciples came to Him and said, “This place is desolate and the hour is already late; so send the crowds away, that they may go into the villages and buy food for themselves.” </a:t>
            </a:r>
          </a:p>
        </p:txBody>
      </p:sp>
      <p:sp>
        <p:nvSpPr>
          <p:cNvPr id="14" name="Rectangle 13"/>
          <p:cNvSpPr>
            <a:spLocks noChangeArrowheads="1"/>
          </p:cNvSpPr>
          <p:nvPr/>
        </p:nvSpPr>
        <p:spPr bwMode="auto">
          <a:xfrm>
            <a:off x="4651687" y="3315463"/>
            <a:ext cx="4495801" cy="110799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pPr>
            <a:r>
              <a:rPr lang="en-US" altLang="en-US" sz="2400" b="1" dirty="0">
                <a:solidFill>
                  <a:schemeClr val="bg1"/>
                </a:solidFill>
                <a:latin typeface="Arial" panose="020B0604020202020204" pitchFamily="34" charset="0"/>
              </a:rPr>
              <a:t>Jesus chose to remain in Galilee</a:t>
            </a:r>
            <a:endParaRPr lang="en-US" altLang="en-US" sz="1800" b="1" dirty="0">
              <a:solidFill>
                <a:schemeClr val="bg1"/>
              </a:solidFill>
              <a:latin typeface="Arial" panose="020B0604020202020204" pitchFamily="34" charset="0"/>
            </a:endParaRPr>
          </a:p>
          <a:p>
            <a:pPr lvl="1">
              <a:spcBef>
                <a:spcPct val="0"/>
              </a:spcBef>
            </a:pPr>
            <a:endParaRPr lang="en-US" altLang="en-US" sz="1800" b="1" dirty="0">
              <a:solidFill>
                <a:schemeClr val="bg1"/>
              </a:solidFill>
              <a:latin typeface="Arial" panose="020B0604020202020204" pitchFamily="34" charset="0"/>
            </a:endParaRPr>
          </a:p>
        </p:txBody>
      </p:sp>
    </p:spTree>
    <p:extLst>
      <p:ext uri="{BB962C8B-B14F-4D97-AF65-F5344CB8AC3E}">
        <p14:creationId xmlns:p14="http://schemas.microsoft.com/office/powerpoint/2010/main" val="4215125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par>
                                <p:cTn id="26" presetID="10" presetClass="exit" presetSubtype="0" fill="hold" grpId="1" nodeType="withEffect">
                                  <p:stCondLst>
                                    <p:cond delay="0"/>
                                  </p:stCondLst>
                                  <p:childTnLst>
                                    <p:animEffect transition="out" filter="fade">
                                      <p:cBhvr>
                                        <p:cTn id="27" dur="500"/>
                                        <p:tgtEl>
                                          <p:spTgt spid="11"/>
                                        </p:tgtEl>
                                      </p:cBhvr>
                                    </p:animEffect>
                                    <p:set>
                                      <p:cBhvr>
                                        <p:cTn id="28" dur="1" fill="hold">
                                          <p:stCondLst>
                                            <p:cond delay="499"/>
                                          </p:stCondLst>
                                        </p:cTn>
                                        <p:tgtEl>
                                          <p:spTgt spid="11"/>
                                        </p:tgtEl>
                                        <p:attrNameLst>
                                          <p:attrName>style.visibility</p:attrName>
                                        </p:attrNameLst>
                                      </p:cBhvr>
                                      <p:to>
                                        <p:strVal val="hidden"/>
                                      </p:to>
                                    </p:set>
                                  </p:childTnLst>
                                </p:cTn>
                              </p:par>
                              <p:par>
                                <p:cTn id="29" presetID="10"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cTn>
                              </p:par>
                              <p:par>
                                <p:cTn id="37" presetID="10" presetClass="exit" presetSubtype="0" fill="hold" grpId="1" nodeType="withEffect">
                                  <p:stCondLst>
                                    <p:cond delay="0"/>
                                  </p:stCondLst>
                                  <p:childTnLst>
                                    <p:animEffect transition="out" filter="fade">
                                      <p:cBhvr>
                                        <p:cTn id="38" dur="500"/>
                                        <p:tgtEl>
                                          <p:spTgt spid="10"/>
                                        </p:tgtEl>
                                      </p:cBhvr>
                                    </p:animEffect>
                                    <p:set>
                                      <p:cBhvr>
                                        <p:cTn id="39"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1" grpId="0" animBg="1"/>
      <p:bldP spid="11" grpId="1" animBg="1"/>
      <p:bldP spid="12" grpId="0"/>
      <p:bldP spid="10" grpId="0" animBg="1"/>
      <p:bldP spid="10" grpId="1" animBg="1"/>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3772" y="0"/>
            <a:ext cx="5756456" cy="6858000"/>
          </a:xfrm>
          <a:prstGeom prst="rect">
            <a:avLst/>
          </a:prstGeom>
        </p:spPr>
      </p:pic>
      <p:sp>
        <p:nvSpPr>
          <p:cNvPr id="4" name="Oval 3"/>
          <p:cNvSpPr/>
          <p:nvPr/>
        </p:nvSpPr>
        <p:spPr>
          <a:xfrm>
            <a:off x="6029845" y="1071466"/>
            <a:ext cx="296215" cy="296214"/>
          </a:xfrm>
          <a:prstGeom prst="ellipse">
            <a:avLst/>
          </a:prstGeom>
          <a:solidFill>
            <a:srgbClr val="FF0000">
              <a:alpha val="32000"/>
            </a:srgb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4174714" y="1285833"/>
            <a:ext cx="296215" cy="296214"/>
          </a:xfrm>
          <a:prstGeom prst="ellipse">
            <a:avLst/>
          </a:prstGeom>
          <a:solidFill>
            <a:srgbClr val="FF0000">
              <a:alpha val="32000"/>
            </a:srgb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0" y="1816798"/>
            <a:ext cx="9144000" cy="3224404"/>
            <a:chOff x="0" y="2883600"/>
            <a:chExt cx="9144000" cy="3224404"/>
          </a:xfrm>
        </p:grpSpPr>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r="50000"/>
            <a:stretch/>
          </p:blipFill>
          <p:spPr>
            <a:xfrm>
              <a:off x="1" y="2883600"/>
              <a:ext cx="9143999" cy="1502227"/>
            </a:xfrm>
            <a:prstGeom prst="rect">
              <a:avLst/>
            </a:prstGeom>
          </p:spPr>
        </p:pic>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l="50000"/>
            <a:stretch/>
          </p:blipFill>
          <p:spPr>
            <a:xfrm>
              <a:off x="0" y="4605777"/>
              <a:ext cx="9144000" cy="1502227"/>
            </a:xfrm>
            <a:prstGeom prst="rect">
              <a:avLst/>
            </a:prstGeom>
          </p:spPr>
        </p:pic>
      </p:grpSp>
      <p:sp>
        <p:nvSpPr>
          <p:cNvPr id="12" name="Rectangle 11"/>
          <p:cNvSpPr/>
          <p:nvPr/>
        </p:nvSpPr>
        <p:spPr>
          <a:xfrm>
            <a:off x="0" y="0"/>
            <a:ext cx="2770310" cy="261610"/>
          </a:xfrm>
          <a:prstGeom prst="rect">
            <a:avLst/>
          </a:prstGeom>
        </p:spPr>
        <p:txBody>
          <a:bodyPr wrap="none">
            <a:spAutoFit/>
          </a:bodyPr>
          <a:lstStyle/>
          <a:p>
            <a:r>
              <a:rPr lang="en-US" sz="1100" dirty="0">
                <a:solidFill>
                  <a:schemeClr val="bg1"/>
                </a:solidFill>
              </a:rPr>
              <a:t>https://en.wikipedia.org/wiki/Sea_of_Galilee</a:t>
            </a:r>
          </a:p>
        </p:txBody>
      </p:sp>
    </p:spTree>
    <p:extLst>
      <p:ext uri="{BB962C8B-B14F-4D97-AF65-F5344CB8AC3E}">
        <p14:creationId xmlns:p14="http://schemas.microsoft.com/office/powerpoint/2010/main" val="3602800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5"/>
                                        </p:tgtEl>
                                      </p:cBhvr>
                                    </p:animEffect>
                                    <p:set>
                                      <p:cBhvr>
                                        <p:cTn id="15" dur="1" fill="hold">
                                          <p:stCondLst>
                                            <p:cond delay="499"/>
                                          </p:stCondLst>
                                        </p:cTn>
                                        <p:tgtEl>
                                          <p:spTgt spid="5"/>
                                        </p:tgtEl>
                                        <p:attrNameLst>
                                          <p:attrName>style.visibility</p:attrName>
                                        </p:attrNameLst>
                                      </p:cBhvr>
                                      <p:to>
                                        <p:strVal val="hidden"/>
                                      </p:to>
                                    </p:set>
                                  </p:childTnLst>
                                </p:cTn>
                              </p:par>
                              <p:par>
                                <p:cTn id="16" presetID="10" presetClass="exit" presetSubtype="0" fill="hold" grpId="1" nodeType="withEffect">
                                  <p:stCondLst>
                                    <p:cond delay="0"/>
                                  </p:stCondLst>
                                  <p:childTnLst>
                                    <p:animEffect transition="out" filter="fade">
                                      <p:cBhvr>
                                        <p:cTn id="17" dur="500"/>
                                        <p:tgtEl>
                                          <p:spTgt spid="4"/>
                                        </p:tgtEl>
                                      </p:cBhvr>
                                    </p:animEffect>
                                    <p:set>
                                      <p:cBhvr>
                                        <p:cTn id="18" dur="1" fill="hold">
                                          <p:stCondLst>
                                            <p:cond delay="499"/>
                                          </p:stCondLst>
                                        </p:cTn>
                                        <p:tgtEl>
                                          <p:spTgt spid="4"/>
                                        </p:tgtEl>
                                        <p:attrNameLst>
                                          <p:attrName>style.visibility</p:attrName>
                                        </p:attrNameLst>
                                      </p:cBhvr>
                                      <p:to>
                                        <p:strVal val="hidden"/>
                                      </p:to>
                                    </p:set>
                                  </p:childTnLst>
                                </p:cTn>
                              </p:par>
                              <p:par>
                                <p:cTn id="19" presetID="10" presetClass="exit" presetSubtype="0" fill="hold" nodeType="withEffect">
                                  <p:stCondLst>
                                    <p:cond delay="0"/>
                                  </p:stCondLst>
                                  <p:childTnLst>
                                    <p:animEffect transition="out" filter="fade">
                                      <p:cBhvr>
                                        <p:cTn id="20" dur="500"/>
                                        <p:tgtEl>
                                          <p:spTgt spid="3"/>
                                        </p:tgtEl>
                                      </p:cBhvr>
                                    </p:animEffect>
                                    <p:set>
                                      <p:cBhvr>
                                        <p:cTn id="21" dur="1" fill="hold">
                                          <p:stCondLst>
                                            <p:cond delay="499"/>
                                          </p:stCondLst>
                                        </p:cTn>
                                        <p:tgtEl>
                                          <p:spTgt spid="3"/>
                                        </p:tgtEl>
                                        <p:attrNameLst>
                                          <p:attrName>style.visibility</p:attrName>
                                        </p:attrNameLst>
                                      </p:cBhvr>
                                      <p:to>
                                        <p:strVal val="hidden"/>
                                      </p:to>
                                    </p:set>
                                  </p:childTnLst>
                                </p:cTn>
                              </p:par>
                              <p:par>
                                <p:cTn id="22" presetID="10" presetClass="entr" presetSubtype="0"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 name="Rectangle 1"/>
          <p:cNvSpPr>
            <a:spLocks noChangeArrowheads="1"/>
          </p:cNvSpPr>
          <p:nvPr/>
        </p:nvSpPr>
        <p:spPr bwMode="auto">
          <a:xfrm>
            <a:off x="228600" y="265113"/>
            <a:ext cx="4495800" cy="6694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150000"/>
              </a:lnSpc>
            </a:pPr>
            <a:r>
              <a:rPr lang="en-US" sz="2200" b="1" dirty="0">
                <a:solidFill>
                  <a:schemeClr val="bg1"/>
                </a:solidFill>
              </a:rPr>
              <a:t>John 6:5–7 (NASB95) </a:t>
            </a:r>
          </a:p>
          <a:p>
            <a:pPr>
              <a:lnSpc>
                <a:spcPct val="150000"/>
              </a:lnSpc>
            </a:pPr>
            <a:r>
              <a:rPr lang="en-US" sz="2200" b="1" baseline="30000" dirty="0">
                <a:solidFill>
                  <a:schemeClr val="bg1"/>
                </a:solidFill>
              </a:rPr>
              <a:t>5</a:t>
            </a:r>
            <a:r>
              <a:rPr lang="en-US" sz="2200" b="1" dirty="0">
                <a:solidFill>
                  <a:schemeClr val="bg1"/>
                </a:solidFill>
              </a:rPr>
              <a:t> Therefore Jesus, lifting up His eyes and seeing that a large crowd was coming to Him, said to Philip, “Where are we to buy bread, so that these may eat?” </a:t>
            </a:r>
            <a:r>
              <a:rPr lang="en-US" sz="2200" b="1" baseline="30000" dirty="0">
                <a:solidFill>
                  <a:schemeClr val="bg1"/>
                </a:solidFill>
              </a:rPr>
              <a:t>6</a:t>
            </a:r>
            <a:r>
              <a:rPr lang="en-US" sz="2200" b="1" dirty="0">
                <a:solidFill>
                  <a:schemeClr val="bg1"/>
                </a:solidFill>
              </a:rPr>
              <a:t> This He was saying to test him, for He Himself knew what He was intending to do. </a:t>
            </a:r>
            <a:r>
              <a:rPr lang="en-US" sz="2200" b="1" baseline="30000" dirty="0">
                <a:solidFill>
                  <a:schemeClr val="bg1"/>
                </a:solidFill>
              </a:rPr>
              <a:t>7</a:t>
            </a:r>
            <a:r>
              <a:rPr lang="en-US" sz="2200" b="1" dirty="0">
                <a:solidFill>
                  <a:schemeClr val="bg1"/>
                </a:solidFill>
              </a:rPr>
              <a:t> Philip answered Him, “Two hundred denarii worth of bread is not sufficient for them, for everyone to receive a little.”</a:t>
            </a:r>
          </a:p>
        </p:txBody>
      </p:sp>
      <p:cxnSp>
        <p:nvCxnSpPr>
          <p:cNvPr id="3" name="Straight Connector 2"/>
          <p:cNvCxnSpPr/>
          <p:nvPr/>
        </p:nvCxnSpPr>
        <p:spPr>
          <a:xfrm>
            <a:off x="4648200" y="246857"/>
            <a:ext cx="0" cy="6364287"/>
          </a:xfrm>
          <a:prstGeom prst="line">
            <a:avLst/>
          </a:prstGeom>
          <a:ln>
            <a:solidFill>
              <a:schemeClr val="bg1">
                <a:alpha val="60000"/>
              </a:schemeClr>
            </a:solidFill>
          </a:ln>
        </p:spPr>
        <p:style>
          <a:lnRef idx="1">
            <a:schemeClr val="accent1"/>
          </a:lnRef>
          <a:fillRef idx="0">
            <a:schemeClr val="accent1"/>
          </a:fillRef>
          <a:effectRef idx="0">
            <a:schemeClr val="accent1"/>
          </a:effectRef>
          <a:fontRef idx="minor">
            <a:schemeClr val="tx1"/>
          </a:fontRef>
        </p:style>
      </p:cxnSp>
      <p:sp>
        <p:nvSpPr>
          <p:cNvPr id="6" name="Rectangle 5"/>
          <p:cNvSpPr>
            <a:spLocks noChangeArrowheads="1"/>
          </p:cNvSpPr>
          <p:nvPr/>
        </p:nvSpPr>
        <p:spPr bwMode="auto">
          <a:xfrm>
            <a:off x="4648200" y="265113"/>
            <a:ext cx="4598832" cy="83099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pPr>
            <a:r>
              <a:rPr lang="en-US" altLang="en-US" sz="2400" b="1" dirty="0">
                <a:solidFill>
                  <a:schemeClr val="bg1"/>
                </a:solidFill>
                <a:latin typeface="Arial" panose="020B0604020202020204" pitchFamily="34" charset="0"/>
              </a:rPr>
              <a:t>Mark shares that they ran from the cities to Him</a:t>
            </a:r>
          </a:p>
        </p:txBody>
      </p:sp>
      <p:sp>
        <p:nvSpPr>
          <p:cNvPr id="7" name="Rectangle 6"/>
          <p:cNvSpPr/>
          <p:nvPr/>
        </p:nvSpPr>
        <p:spPr>
          <a:xfrm>
            <a:off x="4771086" y="3995360"/>
            <a:ext cx="4353058" cy="2862640"/>
          </a:xfrm>
          <a:prstGeom prst="rect">
            <a:avLst/>
          </a:prstGeom>
          <a:solidFill>
            <a:schemeClr val="bg2">
              <a:lumMod val="9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2400" b="1" dirty="0">
                <a:solidFill>
                  <a:schemeClr val="tx1"/>
                </a:solidFill>
              </a:rPr>
              <a:t>Mark 6:33 (NASB95) </a:t>
            </a:r>
          </a:p>
          <a:p>
            <a:r>
              <a:rPr lang="en-US" sz="2400" b="1" baseline="30000" dirty="0">
                <a:solidFill>
                  <a:schemeClr val="tx1"/>
                </a:solidFill>
              </a:rPr>
              <a:t>33</a:t>
            </a:r>
            <a:r>
              <a:rPr lang="en-US" sz="2400" b="1" dirty="0">
                <a:solidFill>
                  <a:schemeClr val="tx1"/>
                </a:solidFill>
              </a:rPr>
              <a:t> </a:t>
            </a:r>
            <a:r>
              <a:rPr lang="en-US" sz="2400" b="1" i="1" dirty="0">
                <a:solidFill>
                  <a:schemeClr val="tx1"/>
                </a:solidFill>
              </a:rPr>
              <a:t>The people</a:t>
            </a:r>
            <a:r>
              <a:rPr lang="en-US" sz="2400" b="1" dirty="0">
                <a:solidFill>
                  <a:schemeClr val="tx1"/>
                </a:solidFill>
              </a:rPr>
              <a:t> saw them going, and many recognized </a:t>
            </a:r>
            <a:r>
              <a:rPr lang="en-US" sz="2400" b="1" i="1" dirty="0">
                <a:solidFill>
                  <a:schemeClr val="tx1"/>
                </a:solidFill>
              </a:rPr>
              <a:t>them</a:t>
            </a:r>
            <a:r>
              <a:rPr lang="en-US" sz="2400" b="1" dirty="0">
                <a:solidFill>
                  <a:schemeClr val="tx1"/>
                </a:solidFill>
              </a:rPr>
              <a:t> and </a:t>
            </a:r>
            <a:r>
              <a:rPr lang="en-US" sz="2400" b="1" u="sng" dirty="0">
                <a:solidFill>
                  <a:schemeClr val="tx1"/>
                </a:solidFill>
              </a:rPr>
              <a:t>ran there together on foot from all the cities</a:t>
            </a:r>
            <a:r>
              <a:rPr lang="en-US" sz="2400" b="1" dirty="0">
                <a:solidFill>
                  <a:schemeClr val="tx1"/>
                </a:solidFill>
              </a:rPr>
              <a:t>, ... </a:t>
            </a:r>
          </a:p>
        </p:txBody>
      </p:sp>
      <p:sp>
        <p:nvSpPr>
          <p:cNvPr id="8" name="Rectangle 7"/>
          <p:cNvSpPr>
            <a:spLocks noChangeArrowheads="1"/>
          </p:cNvSpPr>
          <p:nvPr/>
        </p:nvSpPr>
        <p:spPr bwMode="auto">
          <a:xfrm>
            <a:off x="4648199" y="1096110"/>
            <a:ext cx="4598832" cy="83099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pPr>
            <a:r>
              <a:rPr lang="en-US" altLang="en-US" sz="2400" b="1" dirty="0">
                <a:solidFill>
                  <a:schemeClr val="bg1"/>
                </a:solidFill>
                <a:latin typeface="Arial" panose="020B0604020202020204" pitchFamily="34" charset="0"/>
              </a:rPr>
              <a:t>Jesus taught them all day &amp; healed their sick (Mt / Mk)</a:t>
            </a:r>
          </a:p>
        </p:txBody>
      </p:sp>
      <p:sp>
        <p:nvSpPr>
          <p:cNvPr id="9" name="Rectangle 8"/>
          <p:cNvSpPr/>
          <p:nvPr/>
        </p:nvSpPr>
        <p:spPr>
          <a:xfrm>
            <a:off x="4771086" y="3116687"/>
            <a:ext cx="4353058" cy="3741313"/>
          </a:xfrm>
          <a:prstGeom prst="rect">
            <a:avLst/>
          </a:prstGeom>
          <a:solidFill>
            <a:schemeClr val="bg2">
              <a:lumMod val="9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2400" b="1" dirty="0">
                <a:solidFill>
                  <a:schemeClr val="tx1"/>
                </a:solidFill>
              </a:rPr>
              <a:t>Mark 6:34–35 (NASB95) </a:t>
            </a:r>
          </a:p>
          <a:p>
            <a:r>
              <a:rPr lang="en-US" sz="2400" b="1" baseline="30000" dirty="0">
                <a:solidFill>
                  <a:schemeClr val="tx1"/>
                </a:solidFill>
              </a:rPr>
              <a:t>34</a:t>
            </a:r>
            <a:r>
              <a:rPr lang="en-US" sz="2400" b="1" dirty="0">
                <a:solidFill>
                  <a:schemeClr val="tx1"/>
                </a:solidFill>
              </a:rPr>
              <a:t> … He felt compassion for them because they were like sheep without a shepherd; and He began to teach them many things. </a:t>
            </a:r>
            <a:r>
              <a:rPr lang="en-US" sz="2400" b="1" baseline="30000" dirty="0">
                <a:solidFill>
                  <a:schemeClr val="tx1"/>
                </a:solidFill>
              </a:rPr>
              <a:t>35</a:t>
            </a:r>
            <a:r>
              <a:rPr lang="en-US" sz="2400" b="1" dirty="0">
                <a:solidFill>
                  <a:schemeClr val="tx1"/>
                </a:solidFill>
              </a:rPr>
              <a:t> When it was already quite late, His disciples came to Him and said, “This place is desolate and it is already quite late; </a:t>
            </a:r>
          </a:p>
        </p:txBody>
      </p:sp>
      <p:sp>
        <p:nvSpPr>
          <p:cNvPr id="10" name="Rectangle 9"/>
          <p:cNvSpPr>
            <a:spLocks noChangeArrowheads="1"/>
          </p:cNvSpPr>
          <p:nvPr/>
        </p:nvSpPr>
        <p:spPr bwMode="auto">
          <a:xfrm>
            <a:off x="4648199" y="1927107"/>
            <a:ext cx="4598832" cy="30469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pPr>
            <a:r>
              <a:rPr lang="en-US" altLang="en-US" sz="2400" b="1" i="1" dirty="0">
                <a:solidFill>
                  <a:schemeClr val="bg1"/>
                </a:solidFill>
                <a:latin typeface="Arial" panose="020B0604020202020204" pitchFamily="34" charset="0"/>
              </a:rPr>
              <a:t>to test him</a:t>
            </a:r>
            <a:br>
              <a:rPr lang="en-US" altLang="en-US" sz="2400" b="1" dirty="0">
                <a:solidFill>
                  <a:schemeClr val="bg1"/>
                </a:solidFill>
                <a:latin typeface="Arial" panose="020B0604020202020204" pitchFamily="34" charset="0"/>
              </a:rPr>
            </a:br>
            <a:r>
              <a:rPr lang="en-US" altLang="en-US" sz="2400" b="1" dirty="0">
                <a:solidFill>
                  <a:schemeClr val="bg1"/>
                </a:solidFill>
                <a:latin typeface="Arial" panose="020B0604020202020204" pitchFamily="34" charset="0"/>
              </a:rPr>
              <a:t>  - Philip was from </a:t>
            </a:r>
            <a:br>
              <a:rPr lang="en-US" altLang="en-US" sz="2400" b="1" dirty="0">
                <a:solidFill>
                  <a:schemeClr val="bg1"/>
                </a:solidFill>
                <a:latin typeface="Arial" panose="020B0604020202020204" pitchFamily="34" charset="0"/>
              </a:rPr>
            </a:br>
            <a:r>
              <a:rPr lang="en-US" altLang="en-US" sz="2400" b="1" dirty="0">
                <a:solidFill>
                  <a:schemeClr val="bg1"/>
                </a:solidFill>
                <a:latin typeface="Arial" panose="020B0604020202020204" pitchFamily="34" charset="0"/>
              </a:rPr>
              <a:t>      Bethsaida (1:44)</a:t>
            </a:r>
            <a:br>
              <a:rPr lang="en-US" altLang="en-US" sz="2400" b="1" dirty="0">
                <a:solidFill>
                  <a:schemeClr val="bg1"/>
                </a:solidFill>
                <a:latin typeface="Arial" panose="020B0604020202020204" pitchFamily="34" charset="0"/>
              </a:rPr>
            </a:br>
            <a:r>
              <a:rPr lang="en-US" altLang="en-US" sz="2400" b="1" dirty="0">
                <a:solidFill>
                  <a:schemeClr val="bg1"/>
                </a:solidFill>
                <a:latin typeface="Arial" panose="020B0604020202020204" pitchFamily="34" charset="0"/>
              </a:rPr>
              <a:t>  - He thought in human </a:t>
            </a:r>
            <a:br>
              <a:rPr lang="en-US" altLang="en-US" sz="2400" b="1" dirty="0">
                <a:solidFill>
                  <a:schemeClr val="bg1"/>
                </a:solidFill>
                <a:latin typeface="Arial" panose="020B0604020202020204" pitchFamily="34" charset="0"/>
              </a:rPr>
            </a:br>
            <a:r>
              <a:rPr lang="en-US" altLang="en-US" sz="2400" b="1" dirty="0">
                <a:solidFill>
                  <a:schemeClr val="bg1"/>
                </a:solidFill>
                <a:latin typeface="Arial" panose="020B0604020202020204" pitchFamily="34" charset="0"/>
              </a:rPr>
              <a:t>      terms first</a:t>
            </a:r>
            <a:br>
              <a:rPr lang="en-US" altLang="en-US" sz="2400" b="1" dirty="0">
                <a:solidFill>
                  <a:schemeClr val="bg1"/>
                </a:solidFill>
                <a:latin typeface="Arial" panose="020B0604020202020204" pitchFamily="34" charset="0"/>
              </a:rPr>
            </a:br>
            <a:r>
              <a:rPr lang="en-US" altLang="en-US" sz="2400" b="1" dirty="0">
                <a:solidFill>
                  <a:schemeClr val="bg1"/>
                </a:solidFill>
                <a:latin typeface="Arial" panose="020B0604020202020204" pitchFamily="34" charset="0"/>
              </a:rPr>
              <a:t>  - Philip answers negatively </a:t>
            </a:r>
            <a:br>
              <a:rPr lang="en-US" altLang="en-US" sz="2400" b="1" dirty="0">
                <a:solidFill>
                  <a:schemeClr val="bg1"/>
                </a:solidFill>
                <a:latin typeface="Arial" panose="020B0604020202020204" pitchFamily="34" charset="0"/>
              </a:rPr>
            </a:br>
            <a:r>
              <a:rPr lang="en-US" altLang="en-US" sz="2400" b="1" dirty="0">
                <a:solidFill>
                  <a:schemeClr val="bg1"/>
                </a:solidFill>
                <a:latin typeface="Arial" panose="020B0604020202020204" pitchFamily="34" charset="0"/>
              </a:rPr>
              <a:t>      only saying what can </a:t>
            </a:r>
            <a:br>
              <a:rPr lang="en-US" altLang="en-US" sz="2400" b="1" dirty="0">
                <a:solidFill>
                  <a:schemeClr val="bg1"/>
                </a:solidFill>
                <a:latin typeface="Arial" panose="020B0604020202020204" pitchFamily="34" charset="0"/>
              </a:rPr>
            </a:br>
            <a:r>
              <a:rPr lang="en-US" altLang="en-US" sz="2400" b="1" dirty="0">
                <a:solidFill>
                  <a:schemeClr val="bg1"/>
                </a:solidFill>
                <a:latin typeface="Arial" panose="020B0604020202020204" pitchFamily="34" charset="0"/>
              </a:rPr>
              <a:t>      not be done</a:t>
            </a:r>
            <a:endParaRPr lang="en-US" altLang="en-US" sz="2400" b="1" i="1" dirty="0">
              <a:solidFill>
                <a:schemeClr val="bg1"/>
              </a:solidFill>
              <a:latin typeface="Arial" panose="020B0604020202020204" pitchFamily="34" charset="0"/>
            </a:endParaRPr>
          </a:p>
        </p:txBody>
      </p:sp>
      <p:sp>
        <p:nvSpPr>
          <p:cNvPr id="11" name="Rectangle 10"/>
          <p:cNvSpPr>
            <a:spLocks noChangeArrowheads="1"/>
          </p:cNvSpPr>
          <p:nvPr/>
        </p:nvSpPr>
        <p:spPr bwMode="auto">
          <a:xfrm>
            <a:off x="4648198" y="4974095"/>
            <a:ext cx="4598832" cy="156966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pPr>
            <a:r>
              <a:rPr lang="en-US" altLang="en-US" sz="2400" b="1" i="1" dirty="0">
                <a:solidFill>
                  <a:schemeClr val="bg1"/>
                </a:solidFill>
                <a:latin typeface="Arial" panose="020B0604020202020204" pitchFamily="34" charset="0"/>
              </a:rPr>
              <a:t>Two hundred denarii</a:t>
            </a:r>
            <a:r>
              <a:rPr lang="en-US" altLang="en-US" sz="2400" b="1" dirty="0">
                <a:solidFill>
                  <a:schemeClr val="bg1"/>
                </a:solidFill>
                <a:latin typeface="Arial" panose="020B0604020202020204" pitchFamily="34" charset="0"/>
              </a:rPr>
              <a:t>  </a:t>
            </a:r>
            <a:endParaRPr lang="en-US" altLang="en-US" sz="2000" b="1" i="1" dirty="0">
              <a:solidFill>
                <a:schemeClr val="bg1"/>
              </a:solidFill>
              <a:latin typeface="Arial" panose="020B0604020202020204" pitchFamily="34" charset="0"/>
            </a:endParaRPr>
          </a:p>
          <a:p>
            <a:pPr marL="0" indent="0">
              <a:spcBef>
                <a:spcPct val="0"/>
              </a:spcBef>
              <a:buNone/>
            </a:pPr>
            <a:r>
              <a:rPr lang="en-US" altLang="en-US" sz="2400" b="1" i="1" dirty="0">
                <a:solidFill>
                  <a:schemeClr val="bg1"/>
                </a:solidFill>
                <a:latin typeface="Arial" panose="020B0604020202020204" pitchFamily="34" charset="0"/>
              </a:rPr>
              <a:t>	- </a:t>
            </a:r>
            <a:r>
              <a:rPr lang="en-US" altLang="en-US" sz="2400" b="1" dirty="0">
                <a:solidFill>
                  <a:schemeClr val="bg1"/>
                </a:solidFill>
                <a:latin typeface="Arial" panose="020B0604020202020204" pitchFamily="34" charset="0"/>
              </a:rPr>
              <a:t>a </a:t>
            </a:r>
            <a:r>
              <a:rPr lang="en-US" altLang="en-US" sz="2400" b="1" dirty="0" err="1">
                <a:solidFill>
                  <a:schemeClr val="bg1"/>
                </a:solidFill>
                <a:latin typeface="Arial" panose="020B0604020202020204" pitchFamily="34" charset="0"/>
              </a:rPr>
              <a:t>denari</a:t>
            </a:r>
            <a:r>
              <a:rPr lang="en-US" altLang="en-US" sz="2400" b="1" dirty="0">
                <a:solidFill>
                  <a:schemeClr val="bg1"/>
                </a:solidFill>
                <a:latin typeface="Arial" panose="020B0604020202020204" pitchFamily="34" charset="0"/>
              </a:rPr>
              <a:t> was equivalent </a:t>
            </a:r>
            <a:br>
              <a:rPr lang="en-US" altLang="en-US" sz="2400" b="1" dirty="0">
                <a:solidFill>
                  <a:schemeClr val="bg1"/>
                </a:solidFill>
                <a:latin typeface="Arial" panose="020B0604020202020204" pitchFamily="34" charset="0"/>
              </a:rPr>
            </a:br>
            <a:r>
              <a:rPr lang="en-US" altLang="en-US" sz="2400" b="1" dirty="0">
                <a:solidFill>
                  <a:schemeClr val="bg1"/>
                </a:solidFill>
                <a:latin typeface="Arial" panose="020B0604020202020204" pitchFamily="34" charset="0"/>
              </a:rPr>
              <a:t>          to a day’s wage for a </a:t>
            </a:r>
            <a:br>
              <a:rPr lang="en-US" altLang="en-US" sz="2400" b="1" dirty="0">
                <a:solidFill>
                  <a:schemeClr val="bg1"/>
                </a:solidFill>
                <a:latin typeface="Arial" panose="020B0604020202020204" pitchFamily="34" charset="0"/>
              </a:rPr>
            </a:br>
            <a:r>
              <a:rPr lang="en-US" altLang="en-US" sz="2400" b="1" dirty="0">
                <a:solidFill>
                  <a:schemeClr val="bg1"/>
                </a:solidFill>
                <a:latin typeface="Arial" panose="020B0604020202020204" pitchFamily="34" charset="0"/>
              </a:rPr>
              <a:t>          casual laborer (Mt 20:2)</a:t>
            </a:r>
          </a:p>
        </p:txBody>
      </p:sp>
    </p:spTree>
    <p:extLst>
      <p:ext uri="{BB962C8B-B14F-4D97-AF65-F5344CB8AC3E}">
        <p14:creationId xmlns:p14="http://schemas.microsoft.com/office/powerpoint/2010/main" val="95693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xit" presetSubtype="0" fill="hold" grpId="1" nodeType="withEffect">
                                  <p:stCondLst>
                                    <p:cond delay="0"/>
                                  </p:stCondLst>
                                  <p:childTnLst>
                                    <p:animEffect transition="out" filter="fade">
                                      <p:cBhvr>
                                        <p:cTn id="17" dur="500"/>
                                        <p:tgtEl>
                                          <p:spTgt spid="7"/>
                                        </p:tgtEl>
                                      </p:cBhvr>
                                    </p:animEffect>
                                    <p:set>
                                      <p:cBhvr>
                                        <p:cTn id="18" dur="1" fill="hold">
                                          <p:stCondLst>
                                            <p:cond delay="499"/>
                                          </p:stCondLst>
                                        </p:cTn>
                                        <p:tgtEl>
                                          <p:spTgt spid="7"/>
                                        </p:tgtEl>
                                        <p:attrNameLst>
                                          <p:attrName>style.visibility</p:attrName>
                                        </p:attrNameLst>
                                      </p:cBhvr>
                                      <p:to>
                                        <p:strVal val="hidden"/>
                                      </p:to>
                                    </p:set>
                                  </p:childTnLst>
                                </p:cTn>
                              </p:par>
                              <p:par>
                                <p:cTn id="19" presetID="10"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par>
                                <p:cTn id="27" presetID="10" presetClass="exit" presetSubtype="0" fill="hold" grpId="1" nodeType="withEffect">
                                  <p:stCondLst>
                                    <p:cond delay="0"/>
                                  </p:stCondLst>
                                  <p:childTnLst>
                                    <p:animEffect transition="out" filter="fade">
                                      <p:cBhvr>
                                        <p:cTn id="28" dur="500"/>
                                        <p:tgtEl>
                                          <p:spTgt spid="9"/>
                                        </p:tgtEl>
                                      </p:cBhvr>
                                    </p:animEffect>
                                    <p:set>
                                      <p:cBhvr>
                                        <p:cTn id="29" dur="1" fill="hold">
                                          <p:stCondLst>
                                            <p:cond delay="499"/>
                                          </p:stCondLst>
                                        </p:cTn>
                                        <p:tgtEl>
                                          <p:spTgt spid="9"/>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7" grpId="1" animBg="1"/>
      <p:bldP spid="8" grpId="0"/>
      <p:bldP spid="9" grpId="0" animBg="1"/>
      <p:bldP spid="9" grpId="1" animBg="1"/>
      <p:bldP spid="10" grpId="0"/>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 name="Rectangle 1"/>
          <p:cNvSpPr>
            <a:spLocks noChangeArrowheads="1"/>
          </p:cNvSpPr>
          <p:nvPr/>
        </p:nvSpPr>
        <p:spPr bwMode="auto">
          <a:xfrm>
            <a:off x="228600" y="265113"/>
            <a:ext cx="4495800" cy="5678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150000"/>
              </a:lnSpc>
            </a:pPr>
            <a:r>
              <a:rPr lang="en-US" sz="2200" b="1" dirty="0">
                <a:solidFill>
                  <a:schemeClr val="bg1"/>
                </a:solidFill>
              </a:rPr>
              <a:t>John 6:8–10 (NASB95) </a:t>
            </a:r>
          </a:p>
          <a:p>
            <a:pPr>
              <a:lnSpc>
                <a:spcPct val="150000"/>
              </a:lnSpc>
            </a:pPr>
            <a:r>
              <a:rPr lang="en-US" sz="2200" b="1" baseline="30000" dirty="0">
                <a:solidFill>
                  <a:schemeClr val="bg1"/>
                </a:solidFill>
              </a:rPr>
              <a:t>8</a:t>
            </a:r>
            <a:r>
              <a:rPr lang="en-US" sz="2200" b="1" dirty="0">
                <a:solidFill>
                  <a:schemeClr val="bg1"/>
                </a:solidFill>
              </a:rPr>
              <a:t> One of His disciples, Andrew, Simon Peter’s brother, said to Him, </a:t>
            </a:r>
            <a:r>
              <a:rPr lang="en-US" sz="2200" b="1" baseline="30000" dirty="0">
                <a:solidFill>
                  <a:schemeClr val="bg1"/>
                </a:solidFill>
              </a:rPr>
              <a:t>9</a:t>
            </a:r>
            <a:r>
              <a:rPr lang="en-US" sz="2200" b="1" dirty="0">
                <a:solidFill>
                  <a:schemeClr val="bg1"/>
                </a:solidFill>
              </a:rPr>
              <a:t> “There is a lad here who has five barley loaves and two fish, but what are these for so many people?” </a:t>
            </a:r>
            <a:r>
              <a:rPr lang="en-US" sz="2200" b="1" baseline="30000" dirty="0">
                <a:solidFill>
                  <a:schemeClr val="bg1"/>
                </a:solidFill>
              </a:rPr>
              <a:t>10</a:t>
            </a:r>
            <a:r>
              <a:rPr lang="en-US" sz="2200" b="1" dirty="0">
                <a:solidFill>
                  <a:schemeClr val="bg1"/>
                </a:solidFill>
              </a:rPr>
              <a:t> Jesus said, “Have the people sit down.” Now there was much grass in the place. So the men sat down, in number about five thousand. </a:t>
            </a:r>
          </a:p>
        </p:txBody>
      </p:sp>
      <p:cxnSp>
        <p:nvCxnSpPr>
          <p:cNvPr id="3" name="Straight Connector 2"/>
          <p:cNvCxnSpPr/>
          <p:nvPr/>
        </p:nvCxnSpPr>
        <p:spPr>
          <a:xfrm>
            <a:off x="4648200" y="246857"/>
            <a:ext cx="0" cy="6364287"/>
          </a:xfrm>
          <a:prstGeom prst="line">
            <a:avLst/>
          </a:prstGeom>
          <a:ln>
            <a:solidFill>
              <a:schemeClr val="bg1">
                <a:alpha val="60000"/>
              </a:schemeClr>
            </a:solidFill>
          </a:ln>
        </p:spPr>
        <p:style>
          <a:lnRef idx="1">
            <a:schemeClr val="accent1"/>
          </a:lnRef>
          <a:fillRef idx="0">
            <a:schemeClr val="accent1"/>
          </a:fillRef>
          <a:effectRef idx="0">
            <a:schemeClr val="accent1"/>
          </a:effectRef>
          <a:fontRef idx="minor">
            <a:schemeClr val="tx1"/>
          </a:fontRef>
        </p:style>
      </p:cxnSp>
      <p:sp>
        <p:nvSpPr>
          <p:cNvPr id="6" name="Rectangle 5"/>
          <p:cNvSpPr>
            <a:spLocks noChangeArrowheads="1"/>
          </p:cNvSpPr>
          <p:nvPr/>
        </p:nvSpPr>
        <p:spPr bwMode="auto">
          <a:xfrm>
            <a:off x="4648200" y="-71426"/>
            <a:ext cx="4598832" cy="341632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pPr>
            <a:r>
              <a:rPr lang="en-US" altLang="en-US" sz="2400" b="1" i="1" dirty="0">
                <a:solidFill>
                  <a:schemeClr val="bg1"/>
                </a:solidFill>
                <a:latin typeface="Arial" panose="020B0604020202020204" pitchFamily="34" charset="0"/>
              </a:rPr>
              <a:t>Andrew, Simon Peter’s bro.</a:t>
            </a:r>
            <a:br>
              <a:rPr lang="en-US" altLang="en-US" sz="2400" b="1" dirty="0">
                <a:solidFill>
                  <a:schemeClr val="bg1"/>
                </a:solidFill>
                <a:latin typeface="Arial" panose="020B0604020202020204" pitchFamily="34" charset="0"/>
              </a:rPr>
            </a:br>
            <a:r>
              <a:rPr lang="en-US" altLang="en-US" sz="2400" b="1" dirty="0">
                <a:solidFill>
                  <a:schemeClr val="bg1"/>
                </a:solidFill>
                <a:latin typeface="Arial" panose="020B0604020202020204" pitchFamily="34" charset="0"/>
              </a:rPr>
              <a:t>  - Mentions what was </a:t>
            </a:r>
            <a:br>
              <a:rPr lang="en-US" altLang="en-US" sz="2400" b="1" dirty="0">
                <a:solidFill>
                  <a:schemeClr val="bg1"/>
                </a:solidFill>
                <a:latin typeface="Arial" panose="020B0604020202020204" pitchFamily="34" charset="0"/>
              </a:rPr>
            </a:br>
            <a:r>
              <a:rPr lang="en-US" altLang="en-US" sz="2400" b="1" dirty="0">
                <a:solidFill>
                  <a:schemeClr val="bg1"/>
                </a:solidFill>
                <a:latin typeface="Arial" panose="020B0604020202020204" pitchFamily="34" charset="0"/>
              </a:rPr>
              <a:t>       probably this little </a:t>
            </a:r>
            <a:br>
              <a:rPr lang="en-US" altLang="en-US" sz="2400" b="1" dirty="0">
                <a:solidFill>
                  <a:schemeClr val="bg1"/>
                </a:solidFill>
                <a:latin typeface="Arial" panose="020B0604020202020204" pitchFamily="34" charset="0"/>
              </a:rPr>
            </a:br>
            <a:r>
              <a:rPr lang="en-US" altLang="en-US" sz="2400" b="1" dirty="0">
                <a:solidFill>
                  <a:schemeClr val="bg1"/>
                </a:solidFill>
                <a:latin typeface="Arial" panose="020B0604020202020204" pitchFamily="34" charset="0"/>
              </a:rPr>
              <a:t>       boy’s lunch</a:t>
            </a:r>
            <a:br>
              <a:rPr lang="en-US" altLang="en-US" sz="2400" b="1" dirty="0">
                <a:solidFill>
                  <a:schemeClr val="bg1"/>
                </a:solidFill>
                <a:latin typeface="Arial" panose="020B0604020202020204" pitchFamily="34" charset="0"/>
              </a:rPr>
            </a:br>
            <a:r>
              <a:rPr lang="en-US" altLang="en-US" sz="2400" b="1" dirty="0">
                <a:solidFill>
                  <a:schemeClr val="bg1"/>
                </a:solidFill>
                <a:latin typeface="Arial" panose="020B0604020202020204" pitchFamily="34" charset="0"/>
              </a:rPr>
              <a:t>  - Andrew either believed </a:t>
            </a:r>
            <a:br>
              <a:rPr lang="en-US" altLang="en-US" sz="2400" b="1" dirty="0">
                <a:solidFill>
                  <a:schemeClr val="bg1"/>
                </a:solidFill>
                <a:latin typeface="Arial" panose="020B0604020202020204" pitchFamily="34" charset="0"/>
              </a:rPr>
            </a:br>
            <a:r>
              <a:rPr lang="en-US" altLang="en-US" sz="2400" b="1" dirty="0">
                <a:solidFill>
                  <a:schemeClr val="bg1"/>
                </a:solidFill>
                <a:latin typeface="Arial" panose="020B0604020202020204" pitchFamily="34" charset="0"/>
              </a:rPr>
              <a:t>       Jesus would do </a:t>
            </a:r>
            <a:br>
              <a:rPr lang="en-US" altLang="en-US" sz="2400" b="1" dirty="0">
                <a:solidFill>
                  <a:schemeClr val="bg1"/>
                </a:solidFill>
                <a:latin typeface="Arial" panose="020B0604020202020204" pitchFamily="34" charset="0"/>
              </a:rPr>
            </a:br>
            <a:r>
              <a:rPr lang="en-US" altLang="en-US" sz="2400" b="1" dirty="0">
                <a:solidFill>
                  <a:schemeClr val="bg1"/>
                </a:solidFill>
                <a:latin typeface="Arial" panose="020B0604020202020204" pitchFamily="34" charset="0"/>
              </a:rPr>
              <a:t>       something or was </a:t>
            </a:r>
            <a:br>
              <a:rPr lang="en-US" altLang="en-US" sz="2400" b="1" dirty="0">
                <a:solidFill>
                  <a:schemeClr val="bg1"/>
                </a:solidFill>
                <a:latin typeface="Arial" panose="020B0604020202020204" pitchFamily="34" charset="0"/>
              </a:rPr>
            </a:br>
            <a:r>
              <a:rPr lang="en-US" altLang="en-US" sz="2400" b="1" dirty="0">
                <a:solidFill>
                  <a:schemeClr val="bg1"/>
                </a:solidFill>
                <a:latin typeface="Arial" panose="020B0604020202020204" pitchFamily="34" charset="0"/>
              </a:rPr>
              <a:t>       again showing the </a:t>
            </a:r>
            <a:br>
              <a:rPr lang="en-US" altLang="en-US" sz="2400" b="1" dirty="0">
                <a:solidFill>
                  <a:schemeClr val="bg1"/>
                </a:solidFill>
                <a:latin typeface="Arial" panose="020B0604020202020204" pitchFamily="34" charset="0"/>
              </a:rPr>
            </a:br>
            <a:r>
              <a:rPr lang="en-US" altLang="en-US" sz="2400" b="1" dirty="0">
                <a:solidFill>
                  <a:schemeClr val="bg1"/>
                </a:solidFill>
                <a:latin typeface="Arial" panose="020B0604020202020204" pitchFamily="34" charset="0"/>
              </a:rPr>
              <a:t>       human inadequacy</a:t>
            </a:r>
            <a:endParaRPr lang="en-US" altLang="en-US" sz="2400" b="1" i="1" dirty="0">
              <a:solidFill>
                <a:schemeClr val="bg1"/>
              </a:solidFill>
              <a:latin typeface="Arial" panose="020B0604020202020204" pitchFamily="34" charset="0"/>
            </a:endParaRPr>
          </a:p>
        </p:txBody>
      </p:sp>
      <p:sp>
        <p:nvSpPr>
          <p:cNvPr id="7" name="Rectangle 6"/>
          <p:cNvSpPr>
            <a:spLocks noChangeArrowheads="1"/>
          </p:cNvSpPr>
          <p:nvPr/>
        </p:nvSpPr>
        <p:spPr bwMode="auto">
          <a:xfrm>
            <a:off x="4648200" y="3344894"/>
            <a:ext cx="4598832" cy="83099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pPr>
            <a:r>
              <a:rPr lang="en-US" altLang="en-US" sz="2400" b="1" i="1" dirty="0">
                <a:solidFill>
                  <a:schemeClr val="bg1"/>
                </a:solidFill>
                <a:latin typeface="Arial" panose="020B0604020202020204" pitchFamily="34" charset="0"/>
              </a:rPr>
              <a:t>sit down</a:t>
            </a:r>
            <a:r>
              <a:rPr lang="en-US" altLang="en-US" sz="2400" b="1" dirty="0">
                <a:solidFill>
                  <a:schemeClr val="bg1"/>
                </a:solidFill>
                <a:latin typeface="Arial" panose="020B0604020202020204" pitchFamily="34" charset="0"/>
              </a:rPr>
              <a:t> – on green grass (Mk 6:39) (Mar / Apr)</a:t>
            </a:r>
            <a:endParaRPr lang="en-US" altLang="en-US" sz="2400" b="1" i="1" dirty="0">
              <a:solidFill>
                <a:schemeClr val="bg1"/>
              </a:solidFill>
              <a:latin typeface="Arial" panose="020B0604020202020204" pitchFamily="34" charset="0"/>
            </a:endParaRPr>
          </a:p>
        </p:txBody>
      </p:sp>
      <p:sp>
        <p:nvSpPr>
          <p:cNvPr id="8" name="Rectangle 7"/>
          <p:cNvSpPr>
            <a:spLocks noChangeArrowheads="1"/>
          </p:cNvSpPr>
          <p:nvPr/>
        </p:nvSpPr>
        <p:spPr bwMode="auto">
          <a:xfrm>
            <a:off x="4648200" y="4164348"/>
            <a:ext cx="4598832" cy="46166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pPr>
            <a:r>
              <a:rPr lang="en-US" altLang="en-US" sz="2400" b="1" i="1" dirty="0">
                <a:solidFill>
                  <a:schemeClr val="bg1"/>
                </a:solidFill>
                <a:latin typeface="Arial" panose="020B0604020202020204" pitchFamily="34" charset="0"/>
              </a:rPr>
              <a:t>five thousand </a:t>
            </a:r>
            <a:r>
              <a:rPr lang="en-US" altLang="en-US" sz="2400" b="1" dirty="0">
                <a:solidFill>
                  <a:schemeClr val="bg1"/>
                </a:solidFill>
                <a:latin typeface="Arial" panose="020B0604020202020204" pitchFamily="34" charset="0"/>
              </a:rPr>
              <a:t>– men</a:t>
            </a:r>
            <a:endParaRPr lang="en-US" altLang="en-US" sz="2400" b="1" i="1" dirty="0">
              <a:solidFill>
                <a:schemeClr val="bg1"/>
              </a:solidFill>
              <a:latin typeface="Arial" panose="020B0604020202020204" pitchFamily="34" charset="0"/>
            </a:endParaRPr>
          </a:p>
        </p:txBody>
      </p:sp>
      <p:sp>
        <p:nvSpPr>
          <p:cNvPr id="9" name="Rectangle 8"/>
          <p:cNvSpPr/>
          <p:nvPr/>
        </p:nvSpPr>
        <p:spPr>
          <a:xfrm>
            <a:off x="4771086" y="4754803"/>
            <a:ext cx="4353058" cy="2103197"/>
          </a:xfrm>
          <a:prstGeom prst="rect">
            <a:avLst/>
          </a:prstGeom>
          <a:solidFill>
            <a:schemeClr val="bg2">
              <a:lumMod val="9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2400" b="1" dirty="0">
                <a:solidFill>
                  <a:schemeClr val="tx1"/>
                </a:solidFill>
              </a:rPr>
              <a:t>Matthew 14:21 (NASB95) </a:t>
            </a:r>
          </a:p>
          <a:p>
            <a:r>
              <a:rPr lang="en-US" sz="2400" b="1" baseline="30000" dirty="0">
                <a:solidFill>
                  <a:schemeClr val="tx1"/>
                </a:solidFill>
              </a:rPr>
              <a:t>21</a:t>
            </a:r>
            <a:r>
              <a:rPr lang="en-US" sz="2400" b="1" dirty="0">
                <a:solidFill>
                  <a:schemeClr val="tx1"/>
                </a:solidFill>
              </a:rPr>
              <a:t> There were about five thousand men who ate, </a:t>
            </a:r>
            <a:r>
              <a:rPr lang="en-US" sz="2400" b="1" u="sng" dirty="0">
                <a:solidFill>
                  <a:schemeClr val="tx1"/>
                </a:solidFill>
              </a:rPr>
              <a:t>besides women and children</a:t>
            </a:r>
            <a:r>
              <a:rPr lang="en-US" sz="2400" b="1" dirty="0">
                <a:solidFill>
                  <a:schemeClr val="tx1"/>
                </a:solidFill>
              </a:rPr>
              <a:t>. </a:t>
            </a:r>
          </a:p>
        </p:txBody>
      </p:sp>
      <p:sp>
        <p:nvSpPr>
          <p:cNvPr id="10" name="Rectangle 9"/>
          <p:cNvSpPr>
            <a:spLocks noChangeArrowheads="1"/>
          </p:cNvSpPr>
          <p:nvPr/>
        </p:nvSpPr>
        <p:spPr bwMode="auto">
          <a:xfrm>
            <a:off x="4648200" y="4626013"/>
            <a:ext cx="4598832" cy="120032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pPr>
            <a:r>
              <a:rPr lang="en-US" altLang="en-US" sz="2400" b="1" dirty="0">
                <a:solidFill>
                  <a:schemeClr val="bg1"/>
                </a:solidFill>
                <a:latin typeface="Arial" panose="020B0604020202020204" pitchFamily="34" charset="0"/>
              </a:rPr>
              <a:t>Would have been enough for a guerrilla force for an earthly leader</a:t>
            </a:r>
          </a:p>
        </p:txBody>
      </p:sp>
      <p:sp>
        <p:nvSpPr>
          <p:cNvPr id="11" name="Rectangle 10"/>
          <p:cNvSpPr/>
          <p:nvPr/>
        </p:nvSpPr>
        <p:spPr>
          <a:xfrm>
            <a:off x="0" y="5769734"/>
            <a:ext cx="9144000" cy="1090225"/>
          </a:xfrm>
          <a:prstGeom prst="rect">
            <a:avLst/>
          </a:prstGeom>
          <a:solidFill>
            <a:schemeClr val="bg2">
              <a:lumMod val="9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2400" b="1" baseline="30000" dirty="0">
                <a:solidFill>
                  <a:schemeClr val="tx1"/>
                </a:solidFill>
              </a:rPr>
              <a:t>15</a:t>
            </a:r>
            <a:r>
              <a:rPr lang="en-US" sz="2400" b="1" dirty="0">
                <a:solidFill>
                  <a:schemeClr val="tx1"/>
                </a:solidFill>
              </a:rPr>
              <a:t> So Jesus, perceiving that </a:t>
            </a:r>
            <a:r>
              <a:rPr lang="en-US" sz="2400" b="1" u="sng" dirty="0">
                <a:solidFill>
                  <a:schemeClr val="tx1"/>
                </a:solidFill>
              </a:rPr>
              <a:t>they were intending to come and take Him by force to make Him king</a:t>
            </a:r>
            <a:r>
              <a:rPr lang="en-US" sz="2400" b="1" dirty="0">
                <a:solidFill>
                  <a:schemeClr val="tx1"/>
                </a:solidFill>
              </a:rPr>
              <a:t>, withdrew again to the mountain by Himself alone. - John 6:15 (NASB95) </a:t>
            </a:r>
          </a:p>
        </p:txBody>
      </p:sp>
    </p:spTree>
    <p:extLst>
      <p:ext uri="{BB962C8B-B14F-4D97-AF65-F5344CB8AC3E}">
        <p14:creationId xmlns:p14="http://schemas.microsoft.com/office/powerpoint/2010/main" val="932737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par>
                                <p:cTn id="26" presetID="10" presetClass="exit" presetSubtype="0" fill="hold" grpId="1" nodeType="withEffect">
                                  <p:stCondLst>
                                    <p:cond delay="0"/>
                                  </p:stCondLst>
                                  <p:childTnLst>
                                    <p:animEffect transition="out" filter="fade">
                                      <p:cBhvr>
                                        <p:cTn id="27" dur="500"/>
                                        <p:tgtEl>
                                          <p:spTgt spid="9"/>
                                        </p:tgtEl>
                                      </p:cBhvr>
                                    </p:animEffect>
                                    <p:set>
                                      <p:cBhvr>
                                        <p:cTn id="28" dur="1" fill="hold">
                                          <p:stCondLst>
                                            <p:cond delay="499"/>
                                          </p:stCondLst>
                                        </p:cTn>
                                        <p:tgtEl>
                                          <p:spTgt spid="9"/>
                                        </p:tgtEl>
                                        <p:attrNameLst>
                                          <p:attrName>style.visibility</p:attrName>
                                        </p:attrNameLst>
                                      </p:cBhvr>
                                      <p:to>
                                        <p:strVal val="hidden"/>
                                      </p:to>
                                    </p:set>
                                  </p:childTnLst>
                                </p:cTn>
                              </p:par>
                              <p:par>
                                <p:cTn id="29" presetID="10"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animBg="1"/>
      <p:bldP spid="9" grpId="1" animBg="1"/>
      <p:bldP spid="10" grpId="0"/>
      <p:bldP spid="1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 name="Rectangle 1"/>
          <p:cNvSpPr>
            <a:spLocks noChangeArrowheads="1"/>
          </p:cNvSpPr>
          <p:nvPr/>
        </p:nvSpPr>
        <p:spPr bwMode="auto">
          <a:xfrm>
            <a:off x="19050" y="112713"/>
            <a:ext cx="4933950" cy="6694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150000"/>
              </a:lnSpc>
            </a:pPr>
            <a:r>
              <a:rPr lang="en-US" sz="2200" b="1" dirty="0">
                <a:solidFill>
                  <a:schemeClr val="bg1"/>
                </a:solidFill>
              </a:rPr>
              <a:t>John 6:11–13 (NASB95) </a:t>
            </a:r>
          </a:p>
          <a:p>
            <a:pPr>
              <a:lnSpc>
                <a:spcPct val="150000"/>
              </a:lnSpc>
            </a:pPr>
            <a:r>
              <a:rPr lang="en-US" sz="2200" b="1" baseline="30000" dirty="0">
                <a:solidFill>
                  <a:schemeClr val="bg1"/>
                </a:solidFill>
              </a:rPr>
              <a:t>11</a:t>
            </a:r>
            <a:r>
              <a:rPr lang="en-US" sz="2200" b="1" dirty="0">
                <a:solidFill>
                  <a:schemeClr val="bg1"/>
                </a:solidFill>
              </a:rPr>
              <a:t> Jesus then took the loaves, and having given thanks, He distributed to those who were seated; likewise also of the fish as much as they wanted. </a:t>
            </a:r>
            <a:r>
              <a:rPr lang="en-US" sz="2200" b="1" baseline="30000" dirty="0">
                <a:solidFill>
                  <a:schemeClr val="bg1"/>
                </a:solidFill>
              </a:rPr>
              <a:t>12</a:t>
            </a:r>
            <a:r>
              <a:rPr lang="en-US" sz="2200" b="1" dirty="0">
                <a:solidFill>
                  <a:schemeClr val="bg1"/>
                </a:solidFill>
              </a:rPr>
              <a:t> When they were filled, He said to His disciples, “Gather up the leftover fragments so that nothing will be lost.” </a:t>
            </a:r>
            <a:r>
              <a:rPr lang="en-US" sz="2200" b="1" baseline="30000" dirty="0">
                <a:solidFill>
                  <a:schemeClr val="bg1"/>
                </a:solidFill>
              </a:rPr>
              <a:t>13</a:t>
            </a:r>
            <a:r>
              <a:rPr lang="en-US" sz="2200" b="1" dirty="0">
                <a:solidFill>
                  <a:schemeClr val="bg1"/>
                </a:solidFill>
              </a:rPr>
              <a:t> So they gathered them up, and filled twelve baskets with fragments from the five barley loaves which were left over by those who had eaten. </a:t>
            </a:r>
          </a:p>
        </p:txBody>
      </p:sp>
      <p:cxnSp>
        <p:nvCxnSpPr>
          <p:cNvPr id="3" name="Straight Connector 2"/>
          <p:cNvCxnSpPr/>
          <p:nvPr/>
        </p:nvCxnSpPr>
        <p:spPr>
          <a:xfrm>
            <a:off x="4914900" y="246857"/>
            <a:ext cx="0" cy="6364287"/>
          </a:xfrm>
          <a:prstGeom prst="line">
            <a:avLst/>
          </a:prstGeom>
          <a:ln>
            <a:solidFill>
              <a:schemeClr val="bg1">
                <a:alpha val="60000"/>
              </a:schemeClr>
            </a:solidFill>
          </a:ln>
        </p:spPr>
        <p:style>
          <a:lnRef idx="1">
            <a:schemeClr val="accent1"/>
          </a:lnRef>
          <a:fillRef idx="0">
            <a:schemeClr val="accent1"/>
          </a:fillRef>
          <a:effectRef idx="0">
            <a:schemeClr val="accent1"/>
          </a:effectRef>
          <a:fontRef idx="minor">
            <a:schemeClr val="tx1"/>
          </a:fontRef>
        </p:style>
      </p:cxnSp>
      <p:sp>
        <p:nvSpPr>
          <p:cNvPr id="6" name="Rectangle 5"/>
          <p:cNvSpPr>
            <a:spLocks noChangeArrowheads="1"/>
          </p:cNvSpPr>
          <p:nvPr/>
        </p:nvSpPr>
        <p:spPr bwMode="auto">
          <a:xfrm>
            <a:off x="4914900" y="246857"/>
            <a:ext cx="4598832" cy="46166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pPr>
            <a:r>
              <a:rPr lang="en-US" altLang="en-US" sz="2400" b="1" i="1" dirty="0">
                <a:solidFill>
                  <a:schemeClr val="bg1"/>
                </a:solidFill>
                <a:latin typeface="Arial" panose="020B0604020202020204" pitchFamily="34" charset="0"/>
              </a:rPr>
              <a:t>given thanks -</a:t>
            </a:r>
          </a:p>
        </p:txBody>
      </p:sp>
      <p:sp>
        <p:nvSpPr>
          <p:cNvPr id="7" name="Rectangle 6"/>
          <p:cNvSpPr>
            <a:spLocks noChangeArrowheads="1"/>
          </p:cNvSpPr>
          <p:nvPr/>
        </p:nvSpPr>
        <p:spPr bwMode="auto">
          <a:xfrm>
            <a:off x="4914900" y="708522"/>
            <a:ext cx="4598832" cy="83099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pPr>
            <a:r>
              <a:rPr lang="en-US" altLang="en-US" sz="2400" b="1" i="1" dirty="0">
                <a:solidFill>
                  <a:schemeClr val="bg1"/>
                </a:solidFill>
                <a:latin typeface="Arial" panose="020B0604020202020204" pitchFamily="34" charset="0"/>
              </a:rPr>
              <a:t>He distributed – </a:t>
            </a:r>
            <a:r>
              <a:rPr lang="en-US" altLang="en-US" sz="2400" b="1" dirty="0">
                <a:solidFill>
                  <a:schemeClr val="bg1"/>
                </a:solidFill>
                <a:latin typeface="Arial" panose="020B0604020202020204" pitchFamily="34" charset="0"/>
              </a:rPr>
              <a:t>to the disciples who distributed</a:t>
            </a:r>
            <a:endParaRPr lang="en-US" altLang="en-US" sz="2400" b="1" i="1" dirty="0">
              <a:solidFill>
                <a:schemeClr val="bg1"/>
              </a:solidFill>
              <a:latin typeface="Arial" panose="020B0604020202020204" pitchFamily="34" charset="0"/>
            </a:endParaRPr>
          </a:p>
        </p:txBody>
      </p:sp>
      <p:sp>
        <p:nvSpPr>
          <p:cNvPr id="8" name="Rectangle 7"/>
          <p:cNvSpPr/>
          <p:nvPr/>
        </p:nvSpPr>
        <p:spPr>
          <a:xfrm>
            <a:off x="4914900" y="4301544"/>
            <a:ext cx="4229100" cy="2558415"/>
          </a:xfrm>
          <a:prstGeom prst="rect">
            <a:avLst/>
          </a:prstGeom>
          <a:solidFill>
            <a:schemeClr val="bg2">
              <a:lumMod val="9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2400" b="1" dirty="0">
                <a:solidFill>
                  <a:schemeClr val="tx1"/>
                </a:solidFill>
              </a:rPr>
              <a:t>Matthew 15:36 (NASB95) </a:t>
            </a:r>
          </a:p>
          <a:p>
            <a:r>
              <a:rPr lang="en-US" sz="2400" b="1" baseline="30000" dirty="0">
                <a:solidFill>
                  <a:schemeClr val="tx1"/>
                </a:solidFill>
              </a:rPr>
              <a:t>36</a:t>
            </a:r>
            <a:r>
              <a:rPr lang="en-US" sz="2400" b="1" dirty="0">
                <a:solidFill>
                  <a:schemeClr val="tx1"/>
                </a:solidFill>
              </a:rPr>
              <a:t> and He took the seven loaves and the fish; and giving thanks, He broke them and </a:t>
            </a:r>
            <a:r>
              <a:rPr lang="en-US" sz="2400" b="1" u="sng" dirty="0">
                <a:solidFill>
                  <a:schemeClr val="tx1"/>
                </a:solidFill>
              </a:rPr>
              <a:t>started giving them to the disciples, and the disciples </a:t>
            </a:r>
            <a:r>
              <a:rPr lang="en-US" sz="2400" b="1" i="1" u="sng" dirty="0">
                <a:solidFill>
                  <a:schemeClr val="tx1"/>
                </a:solidFill>
              </a:rPr>
              <a:t>gave them</a:t>
            </a:r>
            <a:r>
              <a:rPr lang="en-US" sz="2400" b="1" u="sng" dirty="0">
                <a:solidFill>
                  <a:schemeClr val="tx1"/>
                </a:solidFill>
              </a:rPr>
              <a:t> to the people</a:t>
            </a:r>
            <a:r>
              <a:rPr lang="en-US" sz="2400" b="1" dirty="0">
                <a:solidFill>
                  <a:schemeClr val="tx1"/>
                </a:solidFill>
              </a:rPr>
              <a:t>. </a:t>
            </a:r>
          </a:p>
        </p:txBody>
      </p:sp>
      <p:sp>
        <p:nvSpPr>
          <p:cNvPr id="9" name="Rectangle 8"/>
          <p:cNvSpPr>
            <a:spLocks noChangeArrowheads="1"/>
          </p:cNvSpPr>
          <p:nvPr/>
        </p:nvSpPr>
        <p:spPr bwMode="auto">
          <a:xfrm>
            <a:off x="4914900" y="1539519"/>
            <a:ext cx="4598832" cy="46166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pPr>
            <a:r>
              <a:rPr lang="en-US" altLang="en-US" sz="2400" b="1" i="1" dirty="0">
                <a:solidFill>
                  <a:schemeClr val="bg1"/>
                </a:solidFill>
                <a:latin typeface="Arial" panose="020B0604020202020204" pitchFamily="34" charset="0"/>
              </a:rPr>
              <a:t>as much as they wanted </a:t>
            </a:r>
          </a:p>
        </p:txBody>
      </p:sp>
      <p:sp>
        <p:nvSpPr>
          <p:cNvPr id="10" name="Rectangle 9"/>
          <p:cNvSpPr>
            <a:spLocks noChangeArrowheads="1"/>
          </p:cNvSpPr>
          <p:nvPr/>
        </p:nvSpPr>
        <p:spPr bwMode="auto">
          <a:xfrm>
            <a:off x="5369952" y="2001184"/>
            <a:ext cx="3774048" cy="120032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a:spcBef>
                <a:spcPct val="0"/>
              </a:spcBef>
              <a:buNone/>
            </a:pPr>
            <a:r>
              <a:rPr lang="en-US" altLang="en-US" sz="2400" b="1" dirty="0">
                <a:solidFill>
                  <a:schemeClr val="bg1"/>
                </a:solidFill>
                <a:latin typeface="Arial" panose="020B0604020202020204" pitchFamily="34" charset="0"/>
              </a:rPr>
              <a:t>- Philip was concerned </a:t>
            </a:r>
            <a:br>
              <a:rPr lang="en-US" altLang="en-US" sz="2400" b="1" dirty="0">
                <a:solidFill>
                  <a:schemeClr val="bg1"/>
                </a:solidFill>
                <a:latin typeface="Arial" panose="020B0604020202020204" pitchFamily="34" charset="0"/>
              </a:rPr>
            </a:br>
            <a:r>
              <a:rPr lang="en-US" altLang="en-US" sz="2400" b="1" dirty="0">
                <a:solidFill>
                  <a:schemeClr val="bg1"/>
                </a:solidFill>
                <a:latin typeface="Arial" panose="020B0604020202020204" pitchFamily="34" charset="0"/>
              </a:rPr>
              <a:t>    with the minimal </a:t>
            </a:r>
            <a:br>
              <a:rPr lang="en-US" altLang="en-US" sz="2400" b="1" dirty="0">
                <a:solidFill>
                  <a:schemeClr val="bg1"/>
                </a:solidFill>
                <a:latin typeface="Arial" panose="020B0604020202020204" pitchFamily="34" charset="0"/>
              </a:rPr>
            </a:br>
            <a:r>
              <a:rPr lang="en-US" altLang="en-US" sz="2400" b="1" dirty="0">
                <a:solidFill>
                  <a:schemeClr val="bg1"/>
                </a:solidFill>
                <a:latin typeface="Arial" panose="020B0604020202020204" pitchFamily="34" charset="0"/>
              </a:rPr>
              <a:t>    amount required</a:t>
            </a:r>
            <a:endParaRPr lang="en-US" altLang="en-US" sz="2400" b="1" i="1" dirty="0">
              <a:solidFill>
                <a:schemeClr val="bg1"/>
              </a:solidFill>
              <a:latin typeface="Arial" panose="020B0604020202020204" pitchFamily="34" charset="0"/>
            </a:endParaRPr>
          </a:p>
        </p:txBody>
      </p:sp>
      <p:sp>
        <p:nvSpPr>
          <p:cNvPr id="11" name="Rectangle 10"/>
          <p:cNvSpPr/>
          <p:nvPr/>
        </p:nvSpPr>
        <p:spPr>
          <a:xfrm>
            <a:off x="4895850" y="4906851"/>
            <a:ext cx="4229100" cy="1951149"/>
          </a:xfrm>
          <a:prstGeom prst="rect">
            <a:avLst/>
          </a:prstGeom>
          <a:solidFill>
            <a:schemeClr val="bg2">
              <a:lumMod val="9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2400" b="1" dirty="0">
                <a:solidFill>
                  <a:schemeClr val="tx1"/>
                </a:solidFill>
              </a:rPr>
              <a:t>John 6:7 (NASB95) </a:t>
            </a:r>
          </a:p>
          <a:p>
            <a:r>
              <a:rPr lang="en-US" sz="2400" b="1" baseline="30000" dirty="0">
                <a:solidFill>
                  <a:schemeClr val="tx1"/>
                </a:solidFill>
              </a:rPr>
              <a:t>7</a:t>
            </a:r>
            <a:r>
              <a:rPr lang="en-US" sz="2400" b="1" dirty="0">
                <a:solidFill>
                  <a:schemeClr val="tx1"/>
                </a:solidFill>
              </a:rPr>
              <a:t> Philip answered Him, “Two hundred denarii worth of bread is not sufficient for them, </a:t>
            </a:r>
            <a:r>
              <a:rPr lang="en-US" sz="2400" b="1" u="sng" dirty="0">
                <a:solidFill>
                  <a:schemeClr val="tx1"/>
                </a:solidFill>
              </a:rPr>
              <a:t>for everyone to receive a little</a:t>
            </a:r>
            <a:r>
              <a:rPr lang="en-US" sz="2400" b="1" dirty="0">
                <a:solidFill>
                  <a:schemeClr val="tx1"/>
                </a:solidFill>
              </a:rPr>
              <a:t>.” </a:t>
            </a:r>
          </a:p>
        </p:txBody>
      </p:sp>
      <p:sp>
        <p:nvSpPr>
          <p:cNvPr id="13" name="Rectangle 12"/>
          <p:cNvSpPr>
            <a:spLocks noChangeArrowheads="1"/>
          </p:cNvSpPr>
          <p:nvPr/>
        </p:nvSpPr>
        <p:spPr bwMode="auto">
          <a:xfrm>
            <a:off x="5389002" y="3201513"/>
            <a:ext cx="3774048" cy="83099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a:spcBef>
                <a:spcPct val="0"/>
              </a:spcBef>
              <a:buNone/>
            </a:pPr>
            <a:r>
              <a:rPr lang="en-US" altLang="en-US" sz="2400" b="1" dirty="0">
                <a:solidFill>
                  <a:schemeClr val="bg1"/>
                </a:solidFill>
                <a:latin typeface="Arial" panose="020B0604020202020204" pitchFamily="34" charset="0"/>
              </a:rPr>
              <a:t>- Jesus provided </a:t>
            </a:r>
            <a:r>
              <a:rPr lang="en-US" altLang="en-US" sz="2400" b="1" i="1" dirty="0">
                <a:solidFill>
                  <a:schemeClr val="bg1"/>
                </a:solidFill>
                <a:latin typeface="Arial" panose="020B0604020202020204" pitchFamily="34" charset="0"/>
              </a:rPr>
              <a:t>as  </a:t>
            </a:r>
            <a:br>
              <a:rPr lang="en-US" altLang="en-US" sz="2400" b="1" i="1" dirty="0">
                <a:solidFill>
                  <a:schemeClr val="bg1"/>
                </a:solidFill>
                <a:latin typeface="Arial" panose="020B0604020202020204" pitchFamily="34" charset="0"/>
              </a:rPr>
            </a:br>
            <a:r>
              <a:rPr lang="en-US" altLang="en-US" sz="2400" b="1" i="1" dirty="0">
                <a:solidFill>
                  <a:schemeClr val="bg1"/>
                </a:solidFill>
                <a:latin typeface="Arial" panose="020B0604020202020204" pitchFamily="34" charset="0"/>
              </a:rPr>
              <a:t>    much as they wanted</a:t>
            </a:r>
          </a:p>
        </p:txBody>
      </p:sp>
      <p:sp>
        <p:nvSpPr>
          <p:cNvPr id="14" name="Rectangle 13"/>
          <p:cNvSpPr>
            <a:spLocks noChangeArrowheads="1"/>
          </p:cNvSpPr>
          <p:nvPr/>
        </p:nvSpPr>
        <p:spPr bwMode="auto">
          <a:xfrm>
            <a:off x="4914900" y="4032510"/>
            <a:ext cx="4598832" cy="46166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pPr>
            <a:r>
              <a:rPr lang="en-US" altLang="en-US" sz="2400" b="1" i="1" dirty="0">
                <a:solidFill>
                  <a:schemeClr val="bg1"/>
                </a:solidFill>
                <a:latin typeface="Arial" panose="020B0604020202020204" pitchFamily="34" charset="0"/>
              </a:rPr>
              <a:t>nothing will be lost </a:t>
            </a:r>
          </a:p>
        </p:txBody>
      </p:sp>
      <p:sp>
        <p:nvSpPr>
          <p:cNvPr id="15" name="Rectangle 14"/>
          <p:cNvSpPr>
            <a:spLocks noChangeArrowheads="1"/>
          </p:cNvSpPr>
          <p:nvPr/>
        </p:nvSpPr>
        <p:spPr bwMode="auto">
          <a:xfrm>
            <a:off x="5369952" y="4499317"/>
            <a:ext cx="3774048" cy="83099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a:spcBef>
                <a:spcPct val="0"/>
              </a:spcBef>
              <a:buNone/>
            </a:pPr>
            <a:r>
              <a:rPr lang="en-US" altLang="en-US" sz="2400" b="1" dirty="0">
                <a:solidFill>
                  <a:schemeClr val="bg1"/>
                </a:solidFill>
                <a:latin typeface="Arial" panose="020B0604020202020204" pitchFamily="34" charset="0"/>
              </a:rPr>
              <a:t>- </a:t>
            </a:r>
            <a:r>
              <a:rPr lang="en-US" altLang="en-US" sz="2400" b="1" i="1" dirty="0">
                <a:solidFill>
                  <a:schemeClr val="bg1"/>
                </a:solidFill>
                <a:latin typeface="Arial" panose="020B0604020202020204" pitchFamily="34" charset="0"/>
              </a:rPr>
              <a:t>baskets</a:t>
            </a:r>
            <a:r>
              <a:rPr lang="en-US" altLang="en-US" sz="2400" b="1" dirty="0">
                <a:solidFill>
                  <a:schemeClr val="bg1"/>
                </a:solidFill>
                <a:latin typeface="Arial" panose="020B0604020202020204" pitchFamily="34" charset="0"/>
              </a:rPr>
              <a:t> – probably a wicker lunch box</a:t>
            </a:r>
            <a:endParaRPr lang="en-US" altLang="en-US" sz="2400" b="1" i="1" dirty="0">
              <a:solidFill>
                <a:schemeClr val="bg1"/>
              </a:solidFill>
              <a:latin typeface="Arial" panose="020B0604020202020204" pitchFamily="34" charset="0"/>
            </a:endParaRPr>
          </a:p>
        </p:txBody>
      </p:sp>
      <p:sp>
        <p:nvSpPr>
          <p:cNvPr id="16" name="Rectangle 15"/>
          <p:cNvSpPr>
            <a:spLocks noChangeArrowheads="1"/>
          </p:cNvSpPr>
          <p:nvPr/>
        </p:nvSpPr>
        <p:spPr bwMode="auto">
          <a:xfrm>
            <a:off x="4914900" y="5325172"/>
            <a:ext cx="4598832" cy="83099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pPr>
            <a:r>
              <a:rPr lang="en-US" altLang="en-US" sz="2400" b="1" dirty="0">
                <a:solidFill>
                  <a:schemeClr val="bg1"/>
                </a:solidFill>
                <a:latin typeface="Arial" panose="020B0604020202020204" pitchFamily="34" charset="0"/>
              </a:rPr>
              <a:t>Miracle shows Jesus </a:t>
            </a:r>
            <a:br>
              <a:rPr lang="en-US" altLang="en-US" sz="2400" b="1" dirty="0">
                <a:solidFill>
                  <a:schemeClr val="bg1"/>
                </a:solidFill>
                <a:latin typeface="Arial" panose="020B0604020202020204" pitchFamily="34" charset="0"/>
              </a:rPr>
            </a:br>
            <a:r>
              <a:rPr lang="en-US" altLang="en-US" sz="2400" b="1" dirty="0">
                <a:solidFill>
                  <a:schemeClr val="bg1"/>
                </a:solidFill>
                <a:latin typeface="Arial" panose="020B0604020202020204" pitchFamily="34" charset="0"/>
              </a:rPr>
              <a:t>power over quantity!</a:t>
            </a:r>
          </a:p>
        </p:txBody>
      </p:sp>
      <p:sp>
        <p:nvSpPr>
          <p:cNvPr id="17" name="Rectangle 16"/>
          <p:cNvSpPr>
            <a:spLocks noChangeArrowheads="1"/>
          </p:cNvSpPr>
          <p:nvPr/>
        </p:nvSpPr>
        <p:spPr bwMode="auto">
          <a:xfrm>
            <a:off x="5389002" y="6032145"/>
            <a:ext cx="3774048" cy="46166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a:spcBef>
                <a:spcPct val="0"/>
              </a:spcBef>
              <a:buNone/>
            </a:pPr>
            <a:r>
              <a:rPr lang="en-US" altLang="en-US" sz="2400" b="1" dirty="0">
                <a:solidFill>
                  <a:schemeClr val="bg1"/>
                </a:solidFill>
                <a:latin typeface="Arial" panose="020B0604020202020204" pitchFamily="34" charset="0"/>
              </a:rPr>
              <a:t>- Superior knowledge</a:t>
            </a:r>
          </a:p>
        </p:txBody>
      </p:sp>
      <p:sp>
        <p:nvSpPr>
          <p:cNvPr id="18" name="Rectangle 17"/>
          <p:cNvSpPr>
            <a:spLocks noChangeArrowheads="1"/>
          </p:cNvSpPr>
          <p:nvPr/>
        </p:nvSpPr>
        <p:spPr bwMode="auto">
          <a:xfrm>
            <a:off x="5389002" y="6401477"/>
            <a:ext cx="3774048" cy="46166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a:spcBef>
                <a:spcPct val="0"/>
              </a:spcBef>
              <a:buNone/>
            </a:pPr>
            <a:r>
              <a:rPr lang="en-US" altLang="en-US" sz="2400" b="1" dirty="0">
                <a:solidFill>
                  <a:schemeClr val="bg1"/>
                </a:solidFill>
                <a:latin typeface="Arial" panose="020B0604020202020204" pitchFamily="34" charset="0"/>
              </a:rPr>
              <a:t>- Power over creation</a:t>
            </a:r>
          </a:p>
        </p:txBody>
      </p:sp>
    </p:spTree>
    <p:extLst>
      <p:ext uri="{BB962C8B-B14F-4D97-AF65-F5344CB8AC3E}">
        <p14:creationId xmlns:p14="http://schemas.microsoft.com/office/powerpoint/2010/main" val="2066670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xit" presetSubtype="0" fill="hold" grpId="1" nodeType="withEffect">
                                  <p:stCondLst>
                                    <p:cond delay="0"/>
                                  </p:stCondLst>
                                  <p:childTnLst>
                                    <p:animEffect transition="out" filter="fade">
                                      <p:cBhvr>
                                        <p:cTn id="22" dur="500"/>
                                        <p:tgtEl>
                                          <p:spTgt spid="8"/>
                                        </p:tgtEl>
                                      </p:cBhvr>
                                    </p:animEffect>
                                    <p:set>
                                      <p:cBhvr>
                                        <p:cTn id="23" dur="1" fill="hold">
                                          <p:stCondLst>
                                            <p:cond delay="499"/>
                                          </p:stCondLst>
                                        </p:cTn>
                                        <p:tgtEl>
                                          <p:spTgt spid="8"/>
                                        </p:tgtEl>
                                        <p:attrNameLst>
                                          <p:attrName>style.visibility</p:attrName>
                                        </p:attrNameLst>
                                      </p:cBhvr>
                                      <p:to>
                                        <p:strVal val="hidden"/>
                                      </p:to>
                                    </p:set>
                                  </p:childTnLst>
                                </p:cTn>
                              </p:par>
                              <p:par>
                                <p:cTn id="24" presetID="10"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par>
                                <p:cTn id="35" presetID="10" presetClass="exit" presetSubtype="0" fill="hold" grpId="1" nodeType="withEffect">
                                  <p:stCondLst>
                                    <p:cond delay="0"/>
                                  </p:stCondLst>
                                  <p:childTnLst>
                                    <p:animEffect transition="out" filter="fade">
                                      <p:cBhvr>
                                        <p:cTn id="36" dur="500"/>
                                        <p:tgtEl>
                                          <p:spTgt spid="11"/>
                                        </p:tgtEl>
                                      </p:cBhvr>
                                    </p:animEffect>
                                    <p:set>
                                      <p:cBhvr>
                                        <p:cTn id="37" dur="1" fill="hold">
                                          <p:stCondLst>
                                            <p:cond delay="499"/>
                                          </p:stCondLst>
                                        </p:cTn>
                                        <p:tgtEl>
                                          <p:spTgt spid="11"/>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fade">
                                      <p:cBhvr>
                                        <p:cTn id="45" dur="500"/>
                                        <p:tgtEl>
                                          <p:spTgt spid="15"/>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500"/>
                                        <p:tgtEl>
                                          <p:spTgt spid="16"/>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500"/>
                                        <p:tgtEl>
                                          <p:spTgt spid="17"/>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animBg="1"/>
      <p:bldP spid="8" grpId="1" animBg="1"/>
      <p:bldP spid="9" grpId="0"/>
      <p:bldP spid="10" grpId="0"/>
      <p:bldP spid="11" grpId="0" animBg="1"/>
      <p:bldP spid="11" grpId="1" animBg="1"/>
      <p:bldP spid="13" grpId="0"/>
      <p:bldP spid="14" grpId="0"/>
      <p:bldP spid="15" grpId="0"/>
      <p:bldP spid="16" grpId="0"/>
      <p:bldP spid="17" grpId="0"/>
      <p:bldP spid="1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 name="Rectangle 1"/>
          <p:cNvSpPr>
            <a:spLocks noChangeArrowheads="1"/>
          </p:cNvSpPr>
          <p:nvPr/>
        </p:nvSpPr>
        <p:spPr bwMode="auto">
          <a:xfrm>
            <a:off x="228600" y="265113"/>
            <a:ext cx="4495800"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150000"/>
              </a:lnSpc>
            </a:pPr>
            <a:r>
              <a:rPr lang="en-US" sz="2200" b="1" dirty="0">
                <a:solidFill>
                  <a:schemeClr val="bg1"/>
                </a:solidFill>
              </a:rPr>
              <a:t>John 6:14 (NASB95) </a:t>
            </a:r>
          </a:p>
          <a:p>
            <a:pPr>
              <a:lnSpc>
                <a:spcPct val="150000"/>
              </a:lnSpc>
            </a:pPr>
            <a:r>
              <a:rPr lang="en-US" sz="2200" b="1" baseline="30000" dirty="0">
                <a:solidFill>
                  <a:schemeClr val="bg1"/>
                </a:solidFill>
              </a:rPr>
              <a:t>14</a:t>
            </a:r>
            <a:r>
              <a:rPr lang="en-US" sz="2200" b="1" dirty="0">
                <a:solidFill>
                  <a:schemeClr val="bg1"/>
                </a:solidFill>
              </a:rPr>
              <a:t> Therefore when the people saw the sign which He had performed, they said, “This is truly the Prophet who is to come into the world.”</a:t>
            </a:r>
          </a:p>
        </p:txBody>
      </p:sp>
      <p:cxnSp>
        <p:nvCxnSpPr>
          <p:cNvPr id="3" name="Straight Connector 2"/>
          <p:cNvCxnSpPr/>
          <p:nvPr/>
        </p:nvCxnSpPr>
        <p:spPr>
          <a:xfrm>
            <a:off x="4648200" y="246857"/>
            <a:ext cx="0" cy="6364287"/>
          </a:xfrm>
          <a:prstGeom prst="line">
            <a:avLst/>
          </a:prstGeom>
          <a:ln>
            <a:solidFill>
              <a:schemeClr val="bg1">
                <a:alpha val="60000"/>
              </a:schemeClr>
            </a:solidFill>
          </a:ln>
        </p:spPr>
        <p:style>
          <a:lnRef idx="1">
            <a:schemeClr val="accent1"/>
          </a:lnRef>
          <a:fillRef idx="0">
            <a:schemeClr val="accent1"/>
          </a:fillRef>
          <a:effectRef idx="0">
            <a:schemeClr val="accent1"/>
          </a:effectRef>
          <a:fontRef idx="minor">
            <a:schemeClr val="tx1"/>
          </a:fontRef>
        </p:style>
      </p:cxnSp>
      <p:sp>
        <p:nvSpPr>
          <p:cNvPr id="6" name="Rectangle 5"/>
          <p:cNvSpPr>
            <a:spLocks noChangeArrowheads="1"/>
          </p:cNvSpPr>
          <p:nvPr/>
        </p:nvSpPr>
        <p:spPr bwMode="auto">
          <a:xfrm>
            <a:off x="4648200" y="705643"/>
            <a:ext cx="4598832" cy="83099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pPr>
            <a:r>
              <a:rPr lang="en-US" altLang="en-US" sz="2400" b="1" dirty="0">
                <a:solidFill>
                  <a:schemeClr val="bg1"/>
                </a:solidFill>
                <a:latin typeface="Arial" panose="020B0604020202020204" pitchFamily="34" charset="0"/>
              </a:rPr>
              <a:t>Not merely a prophet, </a:t>
            </a:r>
            <a:br>
              <a:rPr lang="en-US" altLang="en-US" sz="2400" b="1" dirty="0">
                <a:solidFill>
                  <a:schemeClr val="bg1"/>
                </a:solidFill>
                <a:latin typeface="Arial" panose="020B0604020202020204" pitchFamily="34" charset="0"/>
              </a:rPr>
            </a:br>
            <a:r>
              <a:rPr lang="en-US" altLang="en-US" sz="2400" b="1" dirty="0">
                <a:solidFill>
                  <a:schemeClr val="bg1"/>
                </a:solidFill>
                <a:latin typeface="Arial" panose="020B0604020202020204" pitchFamily="34" charset="0"/>
              </a:rPr>
              <a:t>but </a:t>
            </a:r>
            <a:r>
              <a:rPr lang="en-US" altLang="en-US" sz="2400" b="1" i="1" dirty="0">
                <a:solidFill>
                  <a:schemeClr val="bg1"/>
                </a:solidFill>
                <a:latin typeface="Arial" panose="020B0604020202020204" pitchFamily="34" charset="0"/>
              </a:rPr>
              <a:t>the Prophet</a:t>
            </a:r>
            <a:endParaRPr lang="en-US" altLang="en-US" sz="2400" b="1" dirty="0">
              <a:solidFill>
                <a:schemeClr val="bg1"/>
              </a:solidFill>
              <a:latin typeface="Arial" panose="020B0604020202020204" pitchFamily="34" charset="0"/>
            </a:endParaRPr>
          </a:p>
        </p:txBody>
      </p:sp>
      <p:sp>
        <p:nvSpPr>
          <p:cNvPr id="7" name="Rectangle 6"/>
          <p:cNvSpPr/>
          <p:nvPr/>
        </p:nvSpPr>
        <p:spPr>
          <a:xfrm>
            <a:off x="4724400" y="2382592"/>
            <a:ext cx="4400550" cy="4475408"/>
          </a:xfrm>
          <a:prstGeom prst="rect">
            <a:avLst/>
          </a:prstGeom>
          <a:solidFill>
            <a:schemeClr val="bg2">
              <a:lumMod val="9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2400" b="1" dirty="0">
                <a:solidFill>
                  <a:schemeClr val="tx1"/>
                </a:solidFill>
              </a:rPr>
              <a:t>Deuteronomy 18:17–19 </a:t>
            </a:r>
            <a:br>
              <a:rPr lang="en-US" sz="2400" b="1" dirty="0">
                <a:solidFill>
                  <a:schemeClr val="tx1"/>
                </a:solidFill>
              </a:rPr>
            </a:br>
            <a:r>
              <a:rPr lang="en-US" sz="2400" b="1" baseline="30000" dirty="0">
                <a:solidFill>
                  <a:schemeClr val="tx1"/>
                </a:solidFill>
              </a:rPr>
              <a:t>17</a:t>
            </a:r>
            <a:r>
              <a:rPr lang="en-US" sz="2400" b="1" dirty="0">
                <a:solidFill>
                  <a:schemeClr val="tx1"/>
                </a:solidFill>
              </a:rPr>
              <a:t> “The </a:t>
            </a:r>
            <a:r>
              <a:rPr lang="en-US" sz="2400" b="1" cap="small" dirty="0">
                <a:solidFill>
                  <a:schemeClr val="tx1"/>
                </a:solidFill>
              </a:rPr>
              <a:t>Lord</a:t>
            </a:r>
            <a:r>
              <a:rPr lang="en-US" sz="2400" b="1" dirty="0">
                <a:solidFill>
                  <a:schemeClr val="tx1"/>
                </a:solidFill>
              </a:rPr>
              <a:t> said to me, ‘They have spoken well. </a:t>
            </a:r>
            <a:r>
              <a:rPr lang="en-US" sz="2400" b="1" baseline="30000" dirty="0">
                <a:solidFill>
                  <a:schemeClr val="tx1"/>
                </a:solidFill>
              </a:rPr>
              <a:t>18</a:t>
            </a:r>
            <a:r>
              <a:rPr lang="en-US" sz="2400" b="1" dirty="0">
                <a:solidFill>
                  <a:schemeClr val="tx1"/>
                </a:solidFill>
              </a:rPr>
              <a:t> ‘</a:t>
            </a:r>
            <a:r>
              <a:rPr lang="en-US" sz="2400" b="1" u="sng" dirty="0">
                <a:solidFill>
                  <a:schemeClr val="tx1"/>
                </a:solidFill>
              </a:rPr>
              <a:t>I will raise up a prophet from among their countrymen like you</a:t>
            </a:r>
            <a:r>
              <a:rPr lang="en-US" sz="2400" b="1" dirty="0">
                <a:solidFill>
                  <a:schemeClr val="tx1"/>
                </a:solidFill>
              </a:rPr>
              <a:t>, and I will put My words in his mouth, and he shall speak to them all that I command him. </a:t>
            </a:r>
            <a:r>
              <a:rPr lang="en-US" sz="2400" b="1" baseline="30000" dirty="0">
                <a:solidFill>
                  <a:schemeClr val="tx1"/>
                </a:solidFill>
              </a:rPr>
              <a:t>19</a:t>
            </a:r>
            <a:r>
              <a:rPr lang="en-US" sz="2400" b="1" dirty="0">
                <a:solidFill>
                  <a:schemeClr val="tx1"/>
                </a:solidFill>
              </a:rPr>
              <a:t> ‘It shall come about that whoever will not listen to My words which he shall speak in My name, I Myself will require </a:t>
            </a:r>
            <a:r>
              <a:rPr lang="en-US" sz="2400" b="1" i="1" dirty="0">
                <a:solidFill>
                  <a:schemeClr val="tx1"/>
                </a:solidFill>
              </a:rPr>
              <a:t>it</a:t>
            </a:r>
            <a:r>
              <a:rPr lang="en-US" sz="2400" b="1" dirty="0">
                <a:solidFill>
                  <a:schemeClr val="tx1"/>
                </a:solidFill>
              </a:rPr>
              <a:t> of him. </a:t>
            </a:r>
          </a:p>
        </p:txBody>
      </p:sp>
      <p:sp>
        <p:nvSpPr>
          <p:cNvPr id="8" name="Rectangle 7"/>
          <p:cNvSpPr>
            <a:spLocks noChangeArrowheads="1"/>
          </p:cNvSpPr>
          <p:nvPr/>
        </p:nvSpPr>
        <p:spPr bwMode="auto">
          <a:xfrm>
            <a:off x="5102649" y="1536640"/>
            <a:ext cx="4039675" cy="156966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a:spcBef>
                <a:spcPct val="0"/>
              </a:spcBef>
              <a:buNone/>
            </a:pPr>
            <a:r>
              <a:rPr lang="en-US" altLang="en-US" sz="2400" b="1" dirty="0">
                <a:solidFill>
                  <a:schemeClr val="bg1"/>
                </a:solidFill>
                <a:latin typeface="Arial" panose="020B0604020202020204" pitchFamily="34" charset="0"/>
              </a:rPr>
              <a:t>- Seems they compared </a:t>
            </a:r>
            <a:br>
              <a:rPr lang="en-US" altLang="en-US" sz="2400" b="1" dirty="0">
                <a:solidFill>
                  <a:schemeClr val="bg1"/>
                </a:solidFill>
                <a:latin typeface="Arial" panose="020B0604020202020204" pitchFamily="34" charset="0"/>
              </a:rPr>
            </a:br>
            <a:r>
              <a:rPr lang="en-US" altLang="en-US" sz="2400" b="1" dirty="0">
                <a:solidFill>
                  <a:schemeClr val="bg1"/>
                </a:solidFill>
                <a:latin typeface="Arial" panose="020B0604020202020204" pitchFamily="34" charset="0"/>
              </a:rPr>
              <a:t>    Jesus feeding them </a:t>
            </a:r>
            <a:br>
              <a:rPr lang="en-US" altLang="en-US" sz="2400" b="1" dirty="0">
                <a:solidFill>
                  <a:schemeClr val="bg1"/>
                </a:solidFill>
                <a:latin typeface="Arial" panose="020B0604020202020204" pitchFamily="34" charset="0"/>
              </a:rPr>
            </a:br>
            <a:r>
              <a:rPr lang="en-US" altLang="en-US" sz="2400" b="1" dirty="0">
                <a:solidFill>
                  <a:schemeClr val="bg1"/>
                </a:solidFill>
                <a:latin typeface="Arial" panose="020B0604020202020204" pitchFamily="34" charset="0"/>
              </a:rPr>
              <a:t>    with Moses providing </a:t>
            </a:r>
            <a:br>
              <a:rPr lang="en-US" altLang="en-US" sz="2400" b="1" dirty="0">
                <a:solidFill>
                  <a:schemeClr val="bg1"/>
                </a:solidFill>
                <a:latin typeface="Arial" panose="020B0604020202020204" pitchFamily="34" charset="0"/>
              </a:rPr>
            </a:br>
            <a:r>
              <a:rPr lang="en-US" altLang="en-US" sz="2400" b="1" dirty="0">
                <a:solidFill>
                  <a:schemeClr val="bg1"/>
                </a:solidFill>
                <a:latin typeface="Arial" panose="020B0604020202020204" pitchFamily="34" charset="0"/>
              </a:rPr>
              <a:t>    the Manna</a:t>
            </a:r>
            <a:endParaRPr lang="en-US" altLang="en-US" sz="2400" b="1" i="1" dirty="0">
              <a:solidFill>
                <a:schemeClr val="bg1"/>
              </a:solidFill>
              <a:latin typeface="Arial" panose="020B0604020202020204" pitchFamily="34" charset="0"/>
            </a:endParaRPr>
          </a:p>
        </p:txBody>
      </p:sp>
      <p:sp>
        <p:nvSpPr>
          <p:cNvPr id="9" name="Rectangle 8"/>
          <p:cNvSpPr/>
          <p:nvPr/>
        </p:nvSpPr>
        <p:spPr>
          <a:xfrm>
            <a:off x="4721047" y="4881092"/>
            <a:ext cx="4400550" cy="1976907"/>
          </a:xfrm>
          <a:prstGeom prst="rect">
            <a:avLst/>
          </a:prstGeom>
          <a:solidFill>
            <a:schemeClr val="bg2">
              <a:lumMod val="9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2400" b="1" dirty="0">
                <a:solidFill>
                  <a:schemeClr val="tx1"/>
                </a:solidFill>
              </a:rPr>
              <a:t>John 6:31 (NASB95) </a:t>
            </a:r>
          </a:p>
          <a:p>
            <a:r>
              <a:rPr lang="en-US" sz="2400" b="1" baseline="30000" dirty="0">
                <a:solidFill>
                  <a:schemeClr val="tx1"/>
                </a:solidFill>
              </a:rPr>
              <a:t>31</a:t>
            </a:r>
            <a:r>
              <a:rPr lang="en-US" sz="2400" b="1" dirty="0">
                <a:solidFill>
                  <a:schemeClr val="tx1"/>
                </a:solidFill>
              </a:rPr>
              <a:t> “Our fathers ate the manna in the wilderness; as it is written, ‘</a:t>
            </a:r>
            <a:r>
              <a:rPr lang="en-US" sz="2400" b="1" cap="small" dirty="0">
                <a:solidFill>
                  <a:schemeClr val="tx1"/>
                </a:solidFill>
              </a:rPr>
              <a:t>He gave them bread out of heaven to eat</a:t>
            </a:r>
            <a:r>
              <a:rPr lang="en-US" sz="2400" b="1" dirty="0">
                <a:solidFill>
                  <a:schemeClr val="tx1"/>
                </a:solidFill>
              </a:rPr>
              <a:t>.’ ” </a:t>
            </a:r>
          </a:p>
        </p:txBody>
      </p:sp>
      <p:sp>
        <p:nvSpPr>
          <p:cNvPr id="11" name="Rectangle 10"/>
          <p:cNvSpPr/>
          <p:nvPr/>
        </p:nvSpPr>
        <p:spPr>
          <a:xfrm>
            <a:off x="4735601" y="4881091"/>
            <a:ext cx="4400550" cy="1976907"/>
          </a:xfrm>
          <a:prstGeom prst="rect">
            <a:avLst/>
          </a:prstGeom>
          <a:solidFill>
            <a:schemeClr val="bg2">
              <a:lumMod val="9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2400" b="1" dirty="0">
                <a:solidFill>
                  <a:schemeClr val="tx1"/>
                </a:solidFill>
              </a:rPr>
              <a:t>John 6:66 (NASB95) </a:t>
            </a:r>
          </a:p>
          <a:p>
            <a:r>
              <a:rPr lang="en-US" sz="2400" b="1" baseline="30000" dirty="0">
                <a:solidFill>
                  <a:schemeClr val="tx1"/>
                </a:solidFill>
              </a:rPr>
              <a:t>66</a:t>
            </a:r>
            <a:r>
              <a:rPr lang="en-US" sz="2400" b="1" dirty="0">
                <a:solidFill>
                  <a:schemeClr val="tx1"/>
                </a:solidFill>
              </a:rPr>
              <a:t> As a result of this </a:t>
            </a:r>
            <a:r>
              <a:rPr lang="en-US" sz="2400" b="1" u="sng" dirty="0">
                <a:solidFill>
                  <a:schemeClr val="tx1"/>
                </a:solidFill>
              </a:rPr>
              <a:t>many of His disciples withdrew</a:t>
            </a:r>
            <a:r>
              <a:rPr lang="en-US" sz="2400" b="1" dirty="0">
                <a:solidFill>
                  <a:schemeClr val="tx1"/>
                </a:solidFill>
              </a:rPr>
              <a:t> and were not walking with Him anymore. </a:t>
            </a:r>
          </a:p>
        </p:txBody>
      </p:sp>
      <p:sp>
        <p:nvSpPr>
          <p:cNvPr id="12" name="Rectangle 11"/>
          <p:cNvSpPr>
            <a:spLocks noChangeArrowheads="1"/>
          </p:cNvSpPr>
          <p:nvPr/>
        </p:nvSpPr>
        <p:spPr bwMode="auto">
          <a:xfrm>
            <a:off x="4648199" y="247997"/>
            <a:ext cx="4598832" cy="46166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pPr>
            <a:r>
              <a:rPr lang="en-US" altLang="en-US" sz="2400" b="1" dirty="0">
                <a:solidFill>
                  <a:schemeClr val="bg1"/>
                </a:solidFill>
                <a:latin typeface="Arial" panose="020B0604020202020204" pitchFamily="34" charset="0"/>
              </a:rPr>
              <a:t>Fourth sign</a:t>
            </a:r>
          </a:p>
        </p:txBody>
      </p:sp>
      <p:sp>
        <p:nvSpPr>
          <p:cNvPr id="13" name="Rectangle 12"/>
          <p:cNvSpPr>
            <a:spLocks noChangeArrowheads="1"/>
          </p:cNvSpPr>
          <p:nvPr/>
        </p:nvSpPr>
        <p:spPr bwMode="auto">
          <a:xfrm>
            <a:off x="5102648" y="3106300"/>
            <a:ext cx="4039675" cy="120032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a:spcBef>
                <a:spcPct val="0"/>
              </a:spcBef>
              <a:buNone/>
            </a:pPr>
            <a:r>
              <a:rPr lang="en-US" altLang="en-US" sz="2400" b="1" dirty="0">
                <a:solidFill>
                  <a:schemeClr val="bg1"/>
                </a:solidFill>
                <a:latin typeface="Arial" panose="020B0604020202020204" pitchFamily="34" charset="0"/>
              </a:rPr>
              <a:t>- When Jesus explains </a:t>
            </a:r>
            <a:br>
              <a:rPr lang="en-US" altLang="en-US" sz="2400" b="1" dirty="0">
                <a:solidFill>
                  <a:schemeClr val="bg1"/>
                </a:solidFill>
                <a:latin typeface="Arial" panose="020B0604020202020204" pitchFamily="34" charset="0"/>
              </a:rPr>
            </a:br>
            <a:r>
              <a:rPr lang="en-US" altLang="en-US" sz="2400" b="1" dirty="0">
                <a:solidFill>
                  <a:schemeClr val="bg1"/>
                </a:solidFill>
                <a:latin typeface="Arial" panose="020B0604020202020204" pitchFamily="34" charset="0"/>
              </a:rPr>
              <a:t>    who he is many will </a:t>
            </a:r>
            <a:br>
              <a:rPr lang="en-US" altLang="en-US" sz="2400" b="1" dirty="0">
                <a:solidFill>
                  <a:schemeClr val="bg1"/>
                </a:solidFill>
                <a:latin typeface="Arial" panose="020B0604020202020204" pitchFamily="34" charset="0"/>
              </a:rPr>
            </a:br>
            <a:r>
              <a:rPr lang="en-US" altLang="en-US" sz="2400" b="1" dirty="0">
                <a:solidFill>
                  <a:schemeClr val="bg1"/>
                </a:solidFill>
                <a:latin typeface="Arial" panose="020B0604020202020204" pitchFamily="34" charset="0"/>
              </a:rPr>
              <a:t>    reject him</a:t>
            </a:r>
            <a:endParaRPr lang="en-US" altLang="en-US" sz="2400" b="1" i="1" dirty="0">
              <a:solidFill>
                <a:schemeClr val="bg1"/>
              </a:solidFill>
              <a:latin typeface="Arial" panose="020B0604020202020204" pitchFamily="34" charset="0"/>
            </a:endParaRPr>
          </a:p>
        </p:txBody>
      </p:sp>
    </p:spTree>
    <p:extLst>
      <p:ext uri="{BB962C8B-B14F-4D97-AF65-F5344CB8AC3E}">
        <p14:creationId xmlns:p14="http://schemas.microsoft.com/office/powerpoint/2010/main" val="956469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par>
                                <p:cTn id="21" presetID="10" presetClass="exit" presetSubtype="0" fill="hold" grpId="1" nodeType="withEffect">
                                  <p:stCondLst>
                                    <p:cond delay="0"/>
                                  </p:stCondLst>
                                  <p:childTnLst>
                                    <p:animEffect transition="out" filter="fade">
                                      <p:cBhvr>
                                        <p:cTn id="22" dur="500"/>
                                        <p:tgtEl>
                                          <p:spTgt spid="7"/>
                                        </p:tgtEl>
                                      </p:cBhvr>
                                    </p:animEffect>
                                    <p:set>
                                      <p:cBhvr>
                                        <p:cTn id="23" dur="1" fill="hold">
                                          <p:stCondLst>
                                            <p:cond delay="499"/>
                                          </p:stCondLst>
                                        </p:cTn>
                                        <p:tgtEl>
                                          <p:spTgt spid="7"/>
                                        </p:tgtEl>
                                        <p:attrNameLst>
                                          <p:attrName>style.visibility</p:attrName>
                                        </p:attrNameLst>
                                      </p:cBhvr>
                                      <p:to>
                                        <p:strVal val="hidden"/>
                                      </p:to>
                                    </p:set>
                                  </p:childTnLst>
                                </p:cTn>
                              </p:par>
                              <p:par>
                                <p:cTn id="24" presetID="10"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par>
                                <p:cTn id="35" presetID="10" presetClass="exit" presetSubtype="0" fill="hold" grpId="1" nodeType="withEffect">
                                  <p:stCondLst>
                                    <p:cond delay="0"/>
                                  </p:stCondLst>
                                  <p:childTnLst>
                                    <p:animEffect transition="out" filter="fade">
                                      <p:cBhvr>
                                        <p:cTn id="36" dur="500"/>
                                        <p:tgtEl>
                                          <p:spTgt spid="9"/>
                                        </p:tgtEl>
                                      </p:cBhvr>
                                    </p:animEffect>
                                    <p:set>
                                      <p:cBhvr>
                                        <p:cTn id="37"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7" grpId="1" animBg="1"/>
      <p:bldP spid="8" grpId="0"/>
      <p:bldP spid="9" grpId="0" animBg="1"/>
      <p:bldP spid="9" grpId="1" animBg="1"/>
      <p:bldP spid="11" grpId="0" animBg="1"/>
      <p:bldP spid="12" grpId="0"/>
      <p:bldP spid="1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 name="Rectangle 1"/>
          <p:cNvSpPr>
            <a:spLocks noChangeArrowheads="1"/>
          </p:cNvSpPr>
          <p:nvPr/>
        </p:nvSpPr>
        <p:spPr bwMode="auto">
          <a:xfrm>
            <a:off x="228600" y="265113"/>
            <a:ext cx="4495800"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150000"/>
              </a:lnSpc>
            </a:pPr>
            <a:r>
              <a:rPr lang="en-US" sz="2200" b="1" dirty="0">
                <a:solidFill>
                  <a:schemeClr val="bg1"/>
                </a:solidFill>
              </a:rPr>
              <a:t>John 6:15 (NASB95) </a:t>
            </a:r>
          </a:p>
          <a:p>
            <a:pPr>
              <a:lnSpc>
                <a:spcPct val="150000"/>
              </a:lnSpc>
            </a:pPr>
            <a:r>
              <a:rPr lang="en-US" sz="2200" b="1" baseline="30000" dirty="0">
                <a:solidFill>
                  <a:schemeClr val="bg1"/>
                </a:solidFill>
              </a:rPr>
              <a:t>15</a:t>
            </a:r>
            <a:r>
              <a:rPr lang="en-US" sz="2200" b="1" dirty="0">
                <a:solidFill>
                  <a:schemeClr val="bg1"/>
                </a:solidFill>
              </a:rPr>
              <a:t> So Jesus, perceiving that they were intending to come and take Him by force to make Him king, withdrew again to the mountain by Himself alone. </a:t>
            </a:r>
          </a:p>
        </p:txBody>
      </p:sp>
      <p:cxnSp>
        <p:nvCxnSpPr>
          <p:cNvPr id="3" name="Straight Connector 2"/>
          <p:cNvCxnSpPr/>
          <p:nvPr/>
        </p:nvCxnSpPr>
        <p:spPr>
          <a:xfrm>
            <a:off x="4648200" y="246857"/>
            <a:ext cx="0" cy="6364287"/>
          </a:xfrm>
          <a:prstGeom prst="line">
            <a:avLst/>
          </a:prstGeom>
          <a:ln>
            <a:solidFill>
              <a:schemeClr val="bg1">
                <a:alpha val="60000"/>
              </a:schemeClr>
            </a:solidFill>
          </a:ln>
        </p:spPr>
        <p:style>
          <a:lnRef idx="1">
            <a:schemeClr val="accent1"/>
          </a:lnRef>
          <a:fillRef idx="0">
            <a:schemeClr val="accent1"/>
          </a:fillRef>
          <a:effectRef idx="0">
            <a:schemeClr val="accent1"/>
          </a:effectRef>
          <a:fontRef idx="minor">
            <a:schemeClr val="tx1"/>
          </a:fontRef>
        </p:style>
      </p:cxnSp>
      <p:sp>
        <p:nvSpPr>
          <p:cNvPr id="6" name="Rectangle 5"/>
          <p:cNvSpPr>
            <a:spLocks noChangeArrowheads="1"/>
          </p:cNvSpPr>
          <p:nvPr/>
        </p:nvSpPr>
        <p:spPr bwMode="auto">
          <a:xfrm>
            <a:off x="4648200" y="265113"/>
            <a:ext cx="4598832" cy="46166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pPr>
            <a:r>
              <a:rPr lang="en-US" altLang="en-US" sz="2400" b="1" dirty="0">
                <a:solidFill>
                  <a:schemeClr val="bg1"/>
                </a:solidFill>
                <a:latin typeface="Arial" panose="020B0604020202020204" pitchFamily="34" charset="0"/>
              </a:rPr>
              <a:t>Looking for a earthly king</a:t>
            </a:r>
          </a:p>
        </p:txBody>
      </p:sp>
      <p:sp>
        <p:nvSpPr>
          <p:cNvPr id="7" name="Rectangle 6"/>
          <p:cNvSpPr/>
          <p:nvPr/>
        </p:nvSpPr>
        <p:spPr>
          <a:xfrm>
            <a:off x="1" y="3404434"/>
            <a:ext cx="9124950" cy="3453566"/>
          </a:xfrm>
          <a:prstGeom prst="rect">
            <a:avLst/>
          </a:prstGeom>
          <a:solidFill>
            <a:schemeClr val="bg2">
              <a:lumMod val="9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2200" b="1" dirty="0">
                <a:solidFill>
                  <a:schemeClr val="tx1"/>
                </a:solidFill>
              </a:rPr>
              <a:t>2 Samuel 7:12–16 (NASB95) </a:t>
            </a:r>
          </a:p>
          <a:p>
            <a:r>
              <a:rPr lang="en-US" sz="2200" b="1" baseline="30000" dirty="0">
                <a:solidFill>
                  <a:schemeClr val="tx1"/>
                </a:solidFill>
              </a:rPr>
              <a:t>12</a:t>
            </a:r>
            <a:r>
              <a:rPr lang="en-US" sz="2200" b="1" dirty="0">
                <a:solidFill>
                  <a:schemeClr val="tx1"/>
                </a:solidFill>
              </a:rPr>
              <a:t> “When your days are complete and you lie down with your fathers, I will raise up your descendant after you, who will come forth from you, and </a:t>
            </a:r>
            <a:r>
              <a:rPr lang="en-US" sz="2200" b="1" u="sng" dirty="0">
                <a:solidFill>
                  <a:schemeClr val="tx1"/>
                </a:solidFill>
              </a:rPr>
              <a:t>I will establish his kingdom</a:t>
            </a:r>
            <a:r>
              <a:rPr lang="en-US" sz="2200" b="1" dirty="0">
                <a:solidFill>
                  <a:schemeClr val="tx1"/>
                </a:solidFill>
              </a:rPr>
              <a:t>. </a:t>
            </a:r>
            <a:r>
              <a:rPr lang="en-US" sz="2200" b="1" baseline="30000" dirty="0">
                <a:solidFill>
                  <a:schemeClr val="tx1"/>
                </a:solidFill>
              </a:rPr>
              <a:t>13</a:t>
            </a:r>
            <a:r>
              <a:rPr lang="en-US" sz="2200" b="1" dirty="0">
                <a:solidFill>
                  <a:schemeClr val="tx1"/>
                </a:solidFill>
              </a:rPr>
              <a:t> “He shall build a house for My name, and </a:t>
            </a:r>
            <a:r>
              <a:rPr lang="en-US" sz="2200" b="1" u="sng" dirty="0">
                <a:solidFill>
                  <a:schemeClr val="tx1"/>
                </a:solidFill>
              </a:rPr>
              <a:t>I will establish the throne of his kingdom forever.</a:t>
            </a:r>
            <a:r>
              <a:rPr lang="en-US" sz="2200" b="1" dirty="0">
                <a:solidFill>
                  <a:schemeClr val="tx1"/>
                </a:solidFill>
              </a:rPr>
              <a:t> </a:t>
            </a:r>
            <a:r>
              <a:rPr lang="en-US" sz="2200" b="1" baseline="30000" dirty="0">
                <a:solidFill>
                  <a:schemeClr val="tx1"/>
                </a:solidFill>
              </a:rPr>
              <a:t>14</a:t>
            </a:r>
            <a:r>
              <a:rPr lang="en-US" sz="2200" b="1" dirty="0">
                <a:solidFill>
                  <a:schemeClr val="tx1"/>
                </a:solidFill>
              </a:rPr>
              <a:t> “I will be a father to him and he will be a son to Me; when he commits iniquity, I will correct him with the rod of men and the strokes of the sons of men, </a:t>
            </a:r>
            <a:r>
              <a:rPr lang="en-US" sz="2200" b="1" baseline="30000" dirty="0">
                <a:solidFill>
                  <a:schemeClr val="tx1"/>
                </a:solidFill>
              </a:rPr>
              <a:t>15</a:t>
            </a:r>
            <a:r>
              <a:rPr lang="en-US" sz="2200" b="1" dirty="0">
                <a:solidFill>
                  <a:schemeClr val="tx1"/>
                </a:solidFill>
              </a:rPr>
              <a:t> but My lovingkindness shall not depart from him, as I took </a:t>
            </a:r>
            <a:r>
              <a:rPr lang="en-US" sz="2200" b="1" i="1" dirty="0">
                <a:solidFill>
                  <a:schemeClr val="tx1"/>
                </a:solidFill>
              </a:rPr>
              <a:t>it</a:t>
            </a:r>
            <a:r>
              <a:rPr lang="en-US" sz="2200" b="1" dirty="0">
                <a:solidFill>
                  <a:schemeClr val="tx1"/>
                </a:solidFill>
              </a:rPr>
              <a:t> away from Saul, whom I removed from before you. </a:t>
            </a:r>
            <a:r>
              <a:rPr lang="en-US" sz="2200" b="1" baseline="30000" dirty="0">
                <a:solidFill>
                  <a:schemeClr val="tx1"/>
                </a:solidFill>
              </a:rPr>
              <a:t>16</a:t>
            </a:r>
            <a:r>
              <a:rPr lang="en-US" sz="2200" b="1" dirty="0">
                <a:solidFill>
                  <a:schemeClr val="tx1"/>
                </a:solidFill>
              </a:rPr>
              <a:t> “</a:t>
            </a:r>
            <a:r>
              <a:rPr lang="en-US" sz="2200" b="1" u="sng" dirty="0">
                <a:solidFill>
                  <a:schemeClr val="tx1"/>
                </a:solidFill>
              </a:rPr>
              <a:t>Your house and your kingdom shall endure before Me forever; your throne shall be established forever.</a:t>
            </a:r>
            <a:r>
              <a:rPr lang="en-US" sz="2200" b="1" dirty="0">
                <a:solidFill>
                  <a:schemeClr val="tx1"/>
                </a:solidFill>
              </a:rPr>
              <a:t>” ’ ” </a:t>
            </a:r>
          </a:p>
        </p:txBody>
      </p:sp>
      <p:sp>
        <p:nvSpPr>
          <p:cNvPr id="8" name="Rectangle 7"/>
          <p:cNvSpPr>
            <a:spLocks noChangeArrowheads="1"/>
          </p:cNvSpPr>
          <p:nvPr/>
        </p:nvSpPr>
        <p:spPr bwMode="auto">
          <a:xfrm>
            <a:off x="4999617" y="726778"/>
            <a:ext cx="4144383" cy="120032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a:spcBef>
                <a:spcPct val="0"/>
              </a:spcBef>
              <a:buNone/>
            </a:pPr>
            <a:r>
              <a:rPr lang="en-US" altLang="en-US" sz="2400" b="1" dirty="0">
                <a:solidFill>
                  <a:schemeClr val="bg1"/>
                </a:solidFill>
                <a:latin typeface="Arial" panose="020B0604020202020204" pitchFamily="34" charset="0"/>
              </a:rPr>
              <a:t>- Jesus refused the devil’s </a:t>
            </a:r>
            <a:br>
              <a:rPr lang="en-US" altLang="en-US" sz="2400" b="1" dirty="0">
                <a:solidFill>
                  <a:schemeClr val="bg1"/>
                </a:solidFill>
                <a:latin typeface="Arial" panose="020B0604020202020204" pitchFamily="34" charset="0"/>
              </a:rPr>
            </a:br>
            <a:r>
              <a:rPr lang="en-US" altLang="en-US" sz="2400" b="1" dirty="0">
                <a:solidFill>
                  <a:schemeClr val="bg1"/>
                </a:solidFill>
                <a:latin typeface="Arial" panose="020B0604020202020204" pitchFamily="34" charset="0"/>
              </a:rPr>
              <a:t>    temptation (Mt 4:8-10) </a:t>
            </a:r>
            <a:br>
              <a:rPr lang="en-US" altLang="en-US" sz="2400" b="1" dirty="0">
                <a:solidFill>
                  <a:schemeClr val="bg1"/>
                </a:solidFill>
                <a:latin typeface="Arial" panose="020B0604020202020204" pitchFamily="34" charset="0"/>
              </a:rPr>
            </a:br>
            <a:r>
              <a:rPr lang="en-US" altLang="en-US" sz="2400" b="1" dirty="0">
                <a:solidFill>
                  <a:schemeClr val="bg1"/>
                </a:solidFill>
                <a:latin typeface="Arial" panose="020B0604020202020204" pitchFamily="34" charset="0"/>
              </a:rPr>
              <a:t>    and again refuses it here</a:t>
            </a:r>
            <a:endParaRPr lang="en-US" altLang="en-US" sz="2400" b="1" i="1" dirty="0">
              <a:solidFill>
                <a:schemeClr val="bg1"/>
              </a:solidFill>
              <a:latin typeface="Arial" panose="020B0604020202020204" pitchFamily="34" charset="0"/>
            </a:endParaRPr>
          </a:p>
        </p:txBody>
      </p:sp>
      <p:sp>
        <p:nvSpPr>
          <p:cNvPr id="9" name="Rectangle 8"/>
          <p:cNvSpPr/>
          <p:nvPr/>
        </p:nvSpPr>
        <p:spPr>
          <a:xfrm>
            <a:off x="19051" y="4604762"/>
            <a:ext cx="9124950" cy="2253237"/>
          </a:xfrm>
          <a:prstGeom prst="rect">
            <a:avLst/>
          </a:prstGeom>
          <a:solidFill>
            <a:schemeClr val="bg2">
              <a:lumMod val="9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2400" b="1" dirty="0">
                <a:solidFill>
                  <a:schemeClr val="tx1"/>
                </a:solidFill>
              </a:rPr>
              <a:t>Matthew 4:8–10 (NASB95) </a:t>
            </a:r>
          </a:p>
          <a:p>
            <a:r>
              <a:rPr lang="en-US" sz="2400" b="1" baseline="30000" dirty="0">
                <a:solidFill>
                  <a:schemeClr val="tx1"/>
                </a:solidFill>
              </a:rPr>
              <a:t>8</a:t>
            </a:r>
            <a:r>
              <a:rPr lang="en-US" sz="2400" b="1" dirty="0">
                <a:solidFill>
                  <a:schemeClr val="tx1"/>
                </a:solidFill>
              </a:rPr>
              <a:t> Again, </a:t>
            </a:r>
            <a:r>
              <a:rPr lang="en-US" sz="2400" b="1" u="sng" dirty="0">
                <a:solidFill>
                  <a:schemeClr val="tx1"/>
                </a:solidFill>
              </a:rPr>
              <a:t>the devil took Him to a very high mountain and showed Him all the kingdoms of the world and their glory; </a:t>
            </a:r>
            <a:r>
              <a:rPr lang="en-US" sz="2400" b="1" u="sng" baseline="30000" dirty="0">
                <a:solidFill>
                  <a:schemeClr val="tx1"/>
                </a:solidFill>
              </a:rPr>
              <a:t>9</a:t>
            </a:r>
            <a:r>
              <a:rPr lang="en-US" sz="2400" b="1" u="sng" dirty="0">
                <a:solidFill>
                  <a:schemeClr val="tx1"/>
                </a:solidFill>
              </a:rPr>
              <a:t> and he said to Him, “All these things I will give You</a:t>
            </a:r>
            <a:r>
              <a:rPr lang="en-US" sz="2400" b="1" dirty="0">
                <a:solidFill>
                  <a:schemeClr val="tx1"/>
                </a:solidFill>
              </a:rPr>
              <a:t>, if You fall down and worship me.” </a:t>
            </a:r>
            <a:r>
              <a:rPr lang="en-US" sz="2400" b="1" baseline="30000" dirty="0">
                <a:solidFill>
                  <a:schemeClr val="tx1"/>
                </a:solidFill>
              </a:rPr>
              <a:t>10</a:t>
            </a:r>
            <a:r>
              <a:rPr lang="en-US" sz="2400" b="1" dirty="0">
                <a:solidFill>
                  <a:schemeClr val="tx1"/>
                </a:solidFill>
              </a:rPr>
              <a:t> Then </a:t>
            </a:r>
            <a:r>
              <a:rPr lang="en-US" sz="2400" b="1" u="sng" dirty="0">
                <a:solidFill>
                  <a:schemeClr val="tx1"/>
                </a:solidFill>
              </a:rPr>
              <a:t>Jesus said to him, “Go, Satan! For it is written, ‘</a:t>
            </a:r>
            <a:r>
              <a:rPr lang="en-US" sz="2400" b="1" u="sng" cap="small" dirty="0">
                <a:solidFill>
                  <a:schemeClr val="tx1"/>
                </a:solidFill>
              </a:rPr>
              <a:t>You shall worship the Lord your God</a:t>
            </a:r>
            <a:r>
              <a:rPr lang="en-US" sz="2400" b="1" u="sng" dirty="0">
                <a:solidFill>
                  <a:schemeClr val="tx1"/>
                </a:solidFill>
              </a:rPr>
              <a:t>, </a:t>
            </a:r>
            <a:r>
              <a:rPr lang="en-US" sz="2400" b="1" u="sng" cap="small" dirty="0">
                <a:solidFill>
                  <a:schemeClr val="tx1"/>
                </a:solidFill>
              </a:rPr>
              <a:t>and</a:t>
            </a:r>
            <a:r>
              <a:rPr lang="en-US" sz="2400" b="1" u="sng" dirty="0">
                <a:solidFill>
                  <a:schemeClr val="tx1"/>
                </a:solidFill>
              </a:rPr>
              <a:t> </a:t>
            </a:r>
            <a:r>
              <a:rPr lang="en-US" sz="2400" b="1" u="sng" cap="small" dirty="0">
                <a:solidFill>
                  <a:schemeClr val="tx1"/>
                </a:solidFill>
              </a:rPr>
              <a:t>serve Him only</a:t>
            </a:r>
            <a:r>
              <a:rPr lang="en-US" sz="2400" b="1" u="sng" dirty="0">
                <a:solidFill>
                  <a:schemeClr val="tx1"/>
                </a:solidFill>
              </a:rPr>
              <a:t>.’</a:t>
            </a:r>
            <a:r>
              <a:rPr lang="en-US" sz="2400" b="1" dirty="0">
                <a:solidFill>
                  <a:schemeClr val="tx1"/>
                </a:solidFill>
              </a:rPr>
              <a:t> ” </a:t>
            </a:r>
          </a:p>
        </p:txBody>
      </p:sp>
      <p:sp>
        <p:nvSpPr>
          <p:cNvPr id="10" name="Rectangle 9"/>
          <p:cNvSpPr>
            <a:spLocks noChangeArrowheads="1"/>
          </p:cNvSpPr>
          <p:nvPr/>
        </p:nvSpPr>
        <p:spPr bwMode="auto">
          <a:xfrm>
            <a:off x="4999617" y="1927106"/>
            <a:ext cx="4144383" cy="83099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a:spcBef>
                <a:spcPct val="0"/>
              </a:spcBef>
              <a:buNone/>
            </a:pPr>
            <a:r>
              <a:rPr lang="en-US" altLang="en-US" sz="2400" b="1" dirty="0">
                <a:solidFill>
                  <a:schemeClr val="bg1"/>
                </a:solidFill>
                <a:latin typeface="Arial" panose="020B0604020202020204" pitchFamily="34" charset="0"/>
              </a:rPr>
              <a:t>- Jesus kingdom was </a:t>
            </a:r>
            <a:br>
              <a:rPr lang="en-US" altLang="en-US" sz="2400" b="1" dirty="0">
                <a:solidFill>
                  <a:schemeClr val="bg1"/>
                </a:solidFill>
                <a:latin typeface="Arial" panose="020B0604020202020204" pitchFamily="34" charset="0"/>
              </a:rPr>
            </a:br>
            <a:r>
              <a:rPr lang="en-US" altLang="en-US" sz="2400" b="1" dirty="0">
                <a:solidFill>
                  <a:schemeClr val="bg1"/>
                </a:solidFill>
                <a:latin typeface="Arial" panose="020B0604020202020204" pitchFamily="34" charset="0"/>
              </a:rPr>
              <a:t>    </a:t>
            </a:r>
            <a:r>
              <a:rPr lang="en-US" altLang="en-US" sz="2400" b="1" i="1" dirty="0">
                <a:solidFill>
                  <a:schemeClr val="bg1"/>
                </a:solidFill>
                <a:latin typeface="Arial" panose="020B0604020202020204" pitchFamily="34" charset="0"/>
              </a:rPr>
              <a:t>not of this world</a:t>
            </a:r>
            <a:r>
              <a:rPr lang="en-US" altLang="en-US" sz="2400" b="1" dirty="0">
                <a:solidFill>
                  <a:schemeClr val="bg1"/>
                </a:solidFill>
                <a:latin typeface="Arial" panose="020B0604020202020204" pitchFamily="34" charset="0"/>
              </a:rPr>
              <a:t>!</a:t>
            </a:r>
            <a:endParaRPr lang="en-US" altLang="en-US" sz="2400" b="1" i="1" dirty="0">
              <a:solidFill>
                <a:schemeClr val="bg1"/>
              </a:solidFill>
              <a:latin typeface="Arial" panose="020B0604020202020204" pitchFamily="34" charset="0"/>
            </a:endParaRPr>
          </a:p>
        </p:txBody>
      </p:sp>
      <p:sp>
        <p:nvSpPr>
          <p:cNvPr id="11" name="Rectangle 10"/>
          <p:cNvSpPr/>
          <p:nvPr/>
        </p:nvSpPr>
        <p:spPr>
          <a:xfrm>
            <a:off x="4648199" y="3866099"/>
            <a:ext cx="4476751" cy="3010157"/>
          </a:xfrm>
          <a:prstGeom prst="rect">
            <a:avLst/>
          </a:prstGeom>
          <a:solidFill>
            <a:schemeClr val="bg2">
              <a:lumMod val="9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2400" b="1" dirty="0">
                <a:solidFill>
                  <a:schemeClr val="tx1"/>
                </a:solidFill>
              </a:rPr>
              <a:t>John 18:36 (NASB95) </a:t>
            </a:r>
          </a:p>
          <a:p>
            <a:r>
              <a:rPr lang="en-US" sz="2400" b="1" baseline="30000" dirty="0">
                <a:solidFill>
                  <a:schemeClr val="tx1"/>
                </a:solidFill>
              </a:rPr>
              <a:t>36</a:t>
            </a:r>
            <a:r>
              <a:rPr lang="en-US" sz="2400" b="1" dirty="0">
                <a:solidFill>
                  <a:schemeClr val="tx1"/>
                </a:solidFill>
              </a:rPr>
              <a:t> Jesus answered, “</a:t>
            </a:r>
            <a:r>
              <a:rPr lang="en-US" sz="2400" b="1" u="sng" dirty="0">
                <a:solidFill>
                  <a:schemeClr val="tx1"/>
                </a:solidFill>
              </a:rPr>
              <a:t>My kingdom is not of this world</a:t>
            </a:r>
            <a:r>
              <a:rPr lang="en-US" sz="2400" b="1" dirty="0">
                <a:solidFill>
                  <a:schemeClr val="tx1"/>
                </a:solidFill>
              </a:rPr>
              <a:t>. If My kingdom were of this world, then My servants would be fighting so that I would not be handed over to the Jews; but as it is, </a:t>
            </a:r>
            <a:r>
              <a:rPr lang="en-US" sz="2400" b="1" u="sng" dirty="0">
                <a:solidFill>
                  <a:schemeClr val="tx1"/>
                </a:solidFill>
              </a:rPr>
              <a:t>My kingdom is not of this realm</a:t>
            </a:r>
            <a:r>
              <a:rPr lang="en-US" sz="2400" b="1" dirty="0">
                <a:solidFill>
                  <a:schemeClr val="tx1"/>
                </a:solidFill>
              </a:rPr>
              <a:t>.” </a:t>
            </a:r>
          </a:p>
        </p:txBody>
      </p:sp>
      <p:sp>
        <p:nvSpPr>
          <p:cNvPr id="12" name="Rectangle 11"/>
          <p:cNvSpPr>
            <a:spLocks noChangeArrowheads="1"/>
          </p:cNvSpPr>
          <p:nvPr/>
        </p:nvSpPr>
        <p:spPr bwMode="auto">
          <a:xfrm>
            <a:off x="4999616" y="2762308"/>
            <a:ext cx="4296784" cy="83099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a:spcBef>
                <a:spcPct val="0"/>
              </a:spcBef>
              <a:buNone/>
            </a:pPr>
            <a:r>
              <a:rPr lang="en-US" altLang="en-US" sz="2400" b="1" dirty="0">
                <a:solidFill>
                  <a:schemeClr val="bg1"/>
                </a:solidFill>
                <a:latin typeface="Arial" panose="020B0604020202020204" pitchFamily="34" charset="0"/>
              </a:rPr>
              <a:t>- The bible doesn’t teach a </a:t>
            </a:r>
            <a:br>
              <a:rPr lang="en-US" altLang="en-US" sz="2400" b="1" dirty="0">
                <a:solidFill>
                  <a:schemeClr val="bg1"/>
                </a:solidFill>
                <a:latin typeface="Arial" panose="020B0604020202020204" pitchFamily="34" charset="0"/>
              </a:rPr>
            </a:br>
            <a:r>
              <a:rPr lang="en-US" altLang="en-US" sz="2400" b="1" dirty="0">
                <a:solidFill>
                  <a:schemeClr val="bg1"/>
                </a:solidFill>
                <a:latin typeface="Arial" panose="020B0604020202020204" pitchFamily="34" charset="0"/>
              </a:rPr>
              <a:t>    1,000 year reign of Christ</a:t>
            </a:r>
            <a:endParaRPr lang="en-US" altLang="en-US" sz="2400" b="1" i="1" dirty="0">
              <a:solidFill>
                <a:schemeClr val="bg1"/>
              </a:solidFill>
              <a:latin typeface="Arial" panose="020B0604020202020204" pitchFamily="34" charset="0"/>
            </a:endParaRPr>
          </a:p>
        </p:txBody>
      </p:sp>
      <p:sp>
        <p:nvSpPr>
          <p:cNvPr id="13" name="Rectangle 12"/>
          <p:cNvSpPr>
            <a:spLocks noChangeArrowheads="1"/>
          </p:cNvSpPr>
          <p:nvPr/>
        </p:nvSpPr>
        <p:spPr bwMode="auto">
          <a:xfrm>
            <a:off x="4999615" y="3552487"/>
            <a:ext cx="4296784" cy="83099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a:spcBef>
                <a:spcPct val="0"/>
              </a:spcBef>
              <a:buNone/>
            </a:pPr>
            <a:r>
              <a:rPr lang="en-US" altLang="en-US" sz="2400" b="1" dirty="0">
                <a:solidFill>
                  <a:schemeClr val="bg1"/>
                </a:solidFill>
                <a:latin typeface="Arial" panose="020B0604020202020204" pitchFamily="34" charset="0"/>
              </a:rPr>
              <a:t>- Jesus has completed his </a:t>
            </a:r>
            <a:br>
              <a:rPr lang="en-US" altLang="en-US" sz="2400" b="1" dirty="0">
                <a:solidFill>
                  <a:schemeClr val="bg1"/>
                </a:solidFill>
                <a:latin typeface="Arial" panose="020B0604020202020204" pitchFamily="34" charset="0"/>
              </a:rPr>
            </a:br>
            <a:r>
              <a:rPr lang="en-US" altLang="en-US" sz="2400" b="1" dirty="0">
                <a:solidFill>
                  <a:schemeClr val="bg1"/>
                </a:solidFill>
                <a:latin typeface="Arial" panose="020B0604020202020204" pitchFamily="34" charset="0"/>
              </a:rPr>
              <a:t>    work on earth</a:t>
            </a:r>
            <a:endParaRPr lang="en-US" altLang="en-US" sz="2400" b="1" i="1" dirty="0">
              <a:solidFill>
                <a:schemeClr val="bg1"/>
              </a:solidFill>
              <a:latin typeface="Arial" panose="020B0604020202020204" pitchFamily="34" charset="0"/>
            </a:endParaRPr>
          </a:p>
        </p:txBody>
      </p:sp>
      <p:sp>
        <p:nvSpPr>
          <p:cNvPr id="14" name="Rectangle 13"/>
          <p:cNvSpPr/>
          <p:nvPr/>
        </p:nvSpPr>
        <p:spPr>
          <a:xfrm>
            <a:off x="4648198" y="5167030"/>
            <a:ext cx="4476751" cy="1697115"/>
          </a:xfrm>
          <a:prstGeom prst="rect">
            <a:avLst/>
          </a:prstGeom>
          <a:solidFill>
            <a:schemeClr val="bg2">
              <a:lumMod val="9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2400" b="1" dirty="0">
                <a:solidFill>
                  <a:schemeClr val="tx1"/>
                </a:solidFill>
              </a:rPr>
              <a:t>John 17:4 (NASB95) </a:t>
            </a:r>
          </a:p>
          <a:p>
            <a:r>
              <a:rPr lang="en-US" sz="2400" b="1" baseline="30000" dirty="0">
                <a:solidFill>
                  <a:schemeClr val="tx1"/>
                </a:solidFill>
              </a:rPr>
              <a:t>4</a:t>
            </a:r>
            <a:r>
              <a:rPr lang="en-US" sz="2400" b="1" dirty="0">
                <a:solidFill>
                  <a:schemeClr val="tx1"/>
                </a:solidFill>
              </a:rPr>
              <a:t> “I glorified You </a:t>
            </a:r>
            <a:r>
              <a:rPr lang="en-US" sz="2400" b="1" u="sng" dirty="0">
                <a:solidFill>
                  <a:schemeClr val="tx1"/>
                </a:solidFill>
              </a:rPr>
              <a:t>on the earth</a:t>
            </a:r>
            <a:r>
              <a:rPr lang="en-US" sz="2400" b="1" dirty="0">
                <a:solidFill>
                  <a:schemeClr val="tx1"/>
                </a:solidFill>
              </a:rPr>
              <a:t>, having </a:t>
            </a:r>
            <a:r>
              <a:rPr lang="en-US" sz="2400" b="1" u="sng" dirty="0">
                <a:solidFill>
                  <a:schemeClr val="tx1"/>
                </a:solidFill>
              </a:rPr>
              <a:t>accomplished the work which You have given Me to do</a:t>
            </a:r>
            <a:r>
              <a:rPr lang="en-US" sz="2400" b="1" dirty="0">
                <a:solidFill>
                  <a:schemeClr val="tx1"/>
                </a:solidFill>
              </a:rPr>
              <a:t>. </a:t>
            </a:r>
          </a:p>
        </p:txBody>
      </p:sp>
      <p:sp>
        <p:nvSpPr>
          <p:cNvPr id="15" name="Rectangle 14"/>
          <p:cNvSpPr>
            <a:spLocks noChangeArrowheads="1"/>
          </p:cNvSpPr>
          <p:nvPr/>
        </p:nvSpPr>
        <p:spPr bwMode="auto">
          <a:xfrm>
            <a:off x="4653566" y="4383484"/>
            <a:ext cx="4598832" cy="46166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pPr>
            <a:r>
              <a:rPr lang="en-US" altLang="en-US" sz="2400" b="1" dirty="0">
                <a:solidFill>
                  <a:schemeClr val="bg1"/>
                </a:solidFill>
                <a:latin typeface="Arial" panose="020B0604020202020204" pitchFamily="34" charset="0"/>
              </a:rPr>
              <a:t>Jesus withdrew to pray</a:t>
            </a:r>
          </a:p>
        </p:txBody>
      </p:sp>
      <p:sp>
        <p:nvSpPr>
          <p:cNvPr id="16" name="Rectangle 15"/>
          <p:cNvSpPr/>
          <p:nvPr/>
        </p:nvSpPr>
        <p:spPr>
          <a:xfrm>
            <a:off x="4391697" y="4881760"/>
            <a:ext cx="4742778" cy="1985209"/>
          </a:xfrm>
          <a:prstGeom prst="rect">
            <a:avLst/>
          </a:prstGeom>
          <a:solidFill>
            <a:schemeClr val="bg2">
              <a:lumMod val="9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2400" b="1" dirty="0">
                <a:solidFill>
                  <a:schemeClr val="tx1"/>
                </a:solidFill>
              </a:rPr>
              <a:t>Matthew 14:23 (NASB95) </a:t>
            </a:r>
          </a:p>
          <a:p>
            <a:r>
              <a:rPr lang="en-US" sz="2400" b="1" baseline="30000" dirty="0">
                <a:solidFill>
                  <a:schemeClr val="tx1"/>
                </a:solidFill>
              </a:rPr>
              <a:t>23</a:t>
            </a:r>
            <a:r>
              <a:rPr lang="en-US" sz="2400" b="1" dirty="0">
                <a:solidFill>
                  <a:schemeClr val="tx1"/>
                </a:solidFill>
              </a:rPr>
              <a:t> After He had sent the crowds away, </a:t>
            </a:r>
            <a:r>
              <a:rPr lang="en-US" sz="2400" b="1" u="sng" dirty="0">
                <a:solidFill>
                  <a:schemeClr val="tx1"/>
                </a:solidFill>
              </a:rPr>
              <a:t>He went up on the mountain by Himself to pray</a:t>
            </a:r>
            <a:r>
              <a:rPr lang="en-US" sz="2400" b="1" dirty="0">
                <a:solidFill>
                  <a:schemeClr val="tx1"/>
                </a:solidFill>
              </a:rPr>
              <a:t>; and when it was evening, He was there alone. </a:t>
            </a:r>
          </a:p>
        </p:txBody>
      </p:sp>
    </p:spTree>
    <p:extLst>
      <p:ext uri="{BB962C8B-B14F-4D97-AF65-F5344CB8AC3E}">
        <p14:creationId xmlns:p14="http://schemas.microsoft.com/office/powerpoint/2010/main" val="2085584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xit" presetSubtype="0" fill="hold" grpId="1" nodeType="withEffect">
                                  <p:stCondLst>
                                    <p:cond delay="0"/>
                                  </p:stCondLst>
                                  <p:childTnLst>
                                    <p:animEffect transition="out" filter="fade">
                                      <p:cBhvr>
                                        <p:cTn id="17" dur="500"/>
                                        <p:tgtEl>
                                          <p:spTgt spid="7"/>
                                        </p:tgtEl>
                                      </p:cBhvr>
                                    </p:animEffect>
                                    <p:set>
                                      <p:cBhvr>
                                        <p:cTn id="18" dur="1" fill="hold">
                                          <p:stCondLst>
                                            <p:cond delay="499"/>
                                          </p:stCondLst>
                                        </p:cTn>
                                        <p:tgtEl>
                                          <p:spTgt spid="7"/>
                                        </p:tgtEl>
                                        <p:attrNameLst>
                                          <p:attrName>style.visibility</p:attrName>
                                        </p:attrNameLst>
                                      </p:cBhvr>
                                      <p:to>
                                        <p:strVal val="hidden"/>
                                      </p:to>
                                    </p:set>
                                  </p:childTnLst>
                                </p:cTn>
                              </p:par>
                              <p:par>
                                <p:cTn id="19" presetID="10"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par>
                                <p:cTn id="27" presetID="10" presetClass="exit" presetSubtype="0" fill="hold" grpId="1" nodeType="withEffect">
                                  <p:stCondLst>
                                    <p:cond delay="0"/>
                                  </p:stCondLst>
                                  <p:childTnLst>
                                    <p:animEffect transition="out" filter="fade">
                                      <p:cBhvr>
                                        <p:cTn id="28" dur="500"/>
                                        <p:tgtEl>
                                          <p:spTgt spid="9"/>
                                        </p:tgtEl>
                                      </p:cBhvr>
                                    </p:animEffect>
                                    <p:set>
                                      <p:cBhvr>
                                        <p:cTn id="29" dur="1" fill="hold">
                                          <p:stCondLst>
                                            <p:cond delay="499"/>
                                          </p:stCondLst>
                                        </p:cTn>
                                        <p:tgtEl>
                                          <p:spTgt spid="9"/>
                                        </p:tgtEl>
                                        <p:attrNameLst>
                                          <p:attrName>style.visibility</p:attrName>
                                        </p:attrNameLst>
                                      </p:cBhvr>
                                      <p:to>
                                        <p:strVal val="hidden"/>
                                      </p:to>
                                    </p:set>
                                  </p:childTnLst>
                                </p:cTn>
                              </p:par>
                              <p:par>
                                <p:cTn id="30" presetID="10" presetClass="entr" presetSubtype="0"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par>
                                <p:cTn id="38" presetID="10" presetClass="exit" presetSubtype="0" fill="hold" grpId="1" nodeType="withEffect">
                                  <p:stCondLst>
                                    <p:cond delay="0"/>
                                  </p:stCondLst>
                                  <p:childTnLst>
                                    <p:animEffect transition="out" filter="fade">
                                      <p:cBhvr>
                                        <p:cTn id="39" dur="500"/>
                                        <p:tgtEl>
                                          <p:spTgt spid="11"/>
                                        </p:tgtEl>
                                      </p:cBhvr>
                                    </p:animEffect>
                                    <p:set>
                                      <p:cBhvr>
                                        <p:cTn id="40" dur="1" fill="hold">
                                          <p:stCondLst>
                                            <p:cond delay="499"/>
                                          </p:stCondLst>
                                        </p:cTn>
                                        <p:tgtEl>
                                          <p:spTgt spid="11"/>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500"/>
                                        <p:tgtEl>
                                          <p:spTgt spid="13"/>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fade">
                                      <p:cBhvr>
                                        <p:cTn id="48" dur="500"/>
                                        <p:tgtEl>
                                          <p:spTgt spid="14"/>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fade">
                                      <p:cBhvr>
                                        <p:cTn id="53" dur="500"/>
                                        <p:tgtEl>
                                          <p:spTgt spid="15"/>
                                        </p:tgtEl>
                                      </p:cBhvr>
                                    </p:animEffect>
                                  </p:childTnLst>
                                </p:cTn>
                              </p:par>
                              <p:par>
                                <p:cTn id="54" presetID="10" presetClass="exit" presetSubtype="0" fill="hold" grpId="1" nodeType="withEffect">
                                  <p:stCondLst>
                                    <p:cond delay="0"/>
                                  </p:stCondLst>
                                  <p:childTnLst>
                                    <p:animEffect transition="out" filter="fade">
                                      <p:cBhvr>
                                        <p:cTn id="55" dur="500"/>
                                        <p:tgtEl>
                                          <p:spTgt spid="14"/>
                                        </p:tgtEl>
                                      </p:cBhvr>
                                    </p:animEffect>
                                    <p:set>
                                      <p:cBhvr>
                                        <p:cTn id="56" dur="1" fill="hold">
                                          <p:stCondLst>
                                            <p:cond delay="499"/>
                                          </p:stCondLst>
                                        </p:cTn>
                                        <p:tgtEl>
                                          <p:spTgt spid="14"/>
                                        </p:tgtEl>
                                        <p:attrNameLst>
                                          <p:attrName>style.visibility</p:attrName>
                                        </p:attrNameLst>
                                      </p:cBhvr>
                                      <p:to>
                                        <p:strVal val="hidden"/>
                                      </p:to>
                                    </p:set>
                                  </p:childTnLst>
                                </p:cTn>
                              </p:par>
                              <p:par>
                                <p:cTn id="57" presetID="10" presetClass="entr" presetSubtype="0"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500"/>
                                        <p:tgtEl>
                                          <p:spTgt spid="16"/>
                                        </p:tgtEl>
                                      </p:cBhvr>
                                    </p:animEffect>
                                  </p:childTnLst>
                                </p:cTn>
                              </p:par>
                              <p:par>
                                <p:cTn id="60" presetID="10" presetClass="exit" presetSubtype="0" fill="hold" grpId="2" nodeType="withEffect">
                                  <p:stCondLst>
                                    <p:cond delay="0"/>
                                  </p:stCondLst>
                                  <p:childTnLst>
                                    <p:animEffect transition="out" filter="fade">
                                      <p:cBhvr>
                                        <p:cTn id="61" dur="500"/>
                                        <p:tgtEl>
                                          <p:spTgt spid="14"/>
                                        </p:tgtEl>
                                      </p:cBhvr>
                                    </p:animEffect>
                                    <p:set>
                                      <p:cBhvr>
                                        <p:cTn id="62"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7" grpId="1" animBg="1"/>
      <p:bldP spid="8" grpId="0"/>
      <p:bldP spid="9" grpId="0" animBg="1"/>
      <p:bldP spid="9" grpId="1" animBg="1"/>
      <p:bldP spid="10" grpId="0"/>
      <p:bldP spid="11" grpId="0" animBg="1"/>
      <p:bldP spid="11" grpId="1" animBg="1"/>
      <p:bldP spid="12" grpId="0"/>
      <p:bldP spid="13" grpId="0"/>
      <p:bldP spid="14" grpId="0" animBg="1"/>
      <p:bldP spid="14" grpId="1" animBg="1"/>
      <p:bldP spid="14" grpId="2" animBg="1"/>
      <p:bldP spid="15" grpId="0"/>
      <p:bldP spid="1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Placeholder 1"/>
          <p:cNvSpPr txBox="1">
            <a:spLocks/>
          </p:cNvSpPr>
          <p:nvPr/>
        </p:nvSpPr>
        <p:spPr bwMode="auto">
          <a:xfrm>
            <a:off x="1563688" y="4954628"/>
            <a:ext cx="60166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 typeface="Arial" panose="020B0604020202020204" pitchFamily="34" charset="0"/>
              <a:buNone/>
            </a:pPr>
            <a:r>
              <a:rPr lang="en-US" altLang="en-US" sz="2400" b="1" dirty="0">
                <a:solidFill>
                  <a:srgbClr val="E2D9B0"/>
                </a:solidFill>
                <a:latin typeface="Arial" panose="020B0604020202020204" pitchFamily="34" charset="0"/>
              </a:rPr>
              <a:t>JOHN 6:16-21</a:t>
            </a:r>
            <a:endParaRPr lang="en-US" altLang="en-US" sz="2000" b="1" dirty="0">
              <a:solidFill>
                <a:srgbClr val="E2D9B0"/>
              </a:solidFill>
              <a:latin typeface="Arial" panose="020B0604020202020204" pitchFamily="34" charset="0"/>
            </a:endParaRPr>
          </a:p>
        </p:txBody>
      </p:sp>
    </p:spTree>
    <p:extLst>
      <p:ext uri="{BB962C8B-B14F-4D97-AF65-F5344CB8AC3E}">
        <p14:creationId xmlns:p14="http://schemas.microsoft.com/office/powerpoint/2010/main" val="13369422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 Placeholder 1"/>
          <p:cNvSpPr txBox="1">
            <a:spLocks/>
          </p:cNvSpPr>
          <p:nvPr/>
        </p:nvSpPr>
        <p:spPr>
          <a:xfrm>
            <a:off x="312738" y="228600"/>
            <a:ext cx="8518525" cy="681038"/>
          </a:xfrm>
          <a:prstGeom prst="rect">
            <a:avLst/>
          </a:prstGeom>
        </p:spPr>
        <p:txBody>
          <a:bodyPr/>
          <a:lstStyle/>
          <a:p>
            <a:pPr eaLnBrk="1" fontAlgn="auto" hangingPunct="1">
              <a:spcBef>
                <a:spcPct val="20000"/>
              </a:spcBef>
              <a:spcAft>
                <a:spcPts val="0"/>
              </a:spcAft>
              <a:buFont typeface="Arial"/>
              <a:buNone/>
              <a:defRPr/>
            </a:pPr>
            <a:r>
              <a:rPr lang="en-US" sz="3600" b="1" dirty="0">
                <a:solidFill>
                  <a:schemeClr val="bg2">
                    <a:lumMod val="90000"/>
                  </a:schemeClr>
                </a:solidFill>
              </a:rPr>
              <a:t>Lesson 8 – Question 2</a:t>
            </a:r>
          </a:p>
        </p:txBody>
      </p:sp>
      <p:cxnSp>
        <p:nvCxnSpPr>
          <p:cNvPr id="3" name="Straight Connector 2"/>
          <p:cNvCxnSpPr/>
          <p:nvPr/>
        </p:nvCxnSpPr>
        <p:spPr>
          <a:xfrm>
            <a:off x="312738" y="1033463"/>
            <a:ext cx="8540750" cy="0"/>
          </a:xfrm>
          <a:prstGeom prst="line">
            <a:avLst/>
          </a:prstGeom>
          <a:ln>
            <a:solidFill>
              <a:schemeClr val="accent1">
                <a:shade val="95000"/>
                <a:satMod val="105000"/>
                <a:alpha val="25000"/>
              </a:schemeClr>
            </a:solidFill>
          </a:ln>
        </p:spPr>
        <p:style>
          <a:lnRef idx="1">
            <a:schemeClr val="accent1"/>
          </a:lnRef>
          <a:fillRef idx="0">
            <a:schemeClr val="accent1"/>
          </a:fillRef>
          <a:effectRef idx="0">
            <a:schemeClr val="accent1"/>
          </a:effectRef>
          <a:fontRef idx="minor">
            <a:schemeClr val="tx1"/>
          </a:fontRef>
        </p:style>
      </p:cxnSp>
      <p:sp>
        <p:nvSpPr>
          <p:cNvPr id="4" name="Rectangle 3"/>
          <p:cNvSpPr>
            <a:spLocks noChangeArrowheads="1"/>
          </p:cNvSpPr>
          <p:nvPr/>
        </p:nvSpPr>
        <p:spPr bwMode="auto">
          <a:xfrm>
            <a:off x="0" y="1425575"/>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400" b="1">
                <a:solidFill>
                  <a:schemeClr val="bg1"/>
                </a:solidFill>
                <a:latin typeface="Arial" panose="020B0604020202020204" pitchFamily="34" charset="0"/>
              </a:rPr>
              <a:t>What rewards shall those in the graves receive?</a:t>
            </a:r>
            <a:endParaRPr lang="en-US" altLang="en-US" sz="1800" b="1">
              <a:solidFill>
                <a:srgbClr val="FFFF99"/>
              </a:solidFill>
              <a:latin typeface="Arial" panose="020B0604020202020204" pitchFamily="34" charset="0"/>
            </a:endParaRPr>
          </a:p>
        </p:txBody>
      </p:sp>
      <p:sp>
        <p:nvSpPr>
          <p:cNvPr id="5" name="Rectangle 4"/>
          <p:cNvSpPr>
            <a:spLocks noChangeArrowheads="1"/>
          </p:cNvSpPr>
          <p:nvPr/>
        </p:nvSpPr>
        <p:spPr bwMode="auto">
          <a:xfrm>
            <a:off x="1428750" y="2759075"/>
            <a:ext cx="6286500"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Font typeface="Arial" panose="020B0604020202020204" pitchFamily="34" charset="0"/>
              <a:buNone/>
            </a:pPr>
            <a:r>
              <a:rPr lang="en-US" altLang="en-US" sz="2800" b="1">
                <a:solidFill>
                  <a:schemeClr val="bg1"/>
                </a:solidFill>
              </a:rPr>
              <a:t>“</a:t>
            </a:r>
            <a:r>
              <a:rPr lang="en-US" altLang="en-US" sz="2800" b="1" i="1">
                <a:solidFill>
                  <a:schemeClr val="bg1"/>
                </a:solidFill>
              </a:rPr>
              <a:t>“Do not marvel at this; for an hour is coming, in which </a:t>
            </a:r>
            <a:r>
              <a:rPr lang="en-US" altLang="en-US" sz="2800" b="1" i="1" u="sng">
                <a:solidFill>
                  <a:schemeClr val="bg1"/>
                </a:solidFill>
              </a:rPr>
              <a:t>all who are in the tombs</a:t>
            </a:r>
            <a:r>
              <a:rPr lang="en-US" altLang="en-US" sz="2800" b="1" i="1">
                <a:solidFill>
                  <a:schemeClr val="bg1"/>
                </a:solidFill>
              </a:rPr>
              <a:t> will hear His voice, and will come forth; those who did the good deeds to a </a:t>
            </a:r>
            <a:r>
              <a:rPr lang="en-US" altLang="en-US" sz="2800" b="1" i="1" u="sng">
                <a:solidFill>
                  <a:schemeClr val="bg1"/>
                </a:solidFill>
              </a:rPr>
              <a:t>resurrection of life</a:t>
            </a:r>
            <a:r>
              <a:rPr lang="en-US" altLang="en-US" sz="2800" b="1" i="1">
                <a:solidFill>
                  <a:schemeClr val="bg1"/>
                </a:solidFill>
              </a:rPr>
              <a:t>, those who committed the evil deeds to a </a:t>
            </a:r>
            <a:r>
              <a:rPr lang="en-US" altLang="en-US" sz="2800" b="1" i="1" u="sng">
                <a:solidFill>
                  <a:schemeClr val="bg1"/>
                </a:solidFill>
              </a:rPr>
              <a:t>resurrection of judgment</a:t>
            </a:r>
            <a:r>
              <a:rPr lang="en-US" altLang="en-US" sz="2800" b="1" i="1">
                <a:solidFill>
                  <a:schemeClr val="bg1"/>
                </a:solidFill>
              </a:rPr>
              <a:t>.</a:t>
            </a:r>
            <a:r>
              <a:rPr lang="en-US" altLang="en-US" sz="2800" b="1">
                <a:solidFill>
                  <a:schemeClr val="bg1"/>
                </a:solidFill>
              </a:rPr>
              <a:t>” (John 5:28–29, NASB95) </a:t>
            </a:r>
          </a:p>
        </p:txBody>
      </p:sp>
    </p:spTree>
    <p:extLst>
      <p:ext uri="{BB962C8B-B14F-4D97-AF65-F5344CB8AC3E}">
        <p14:creationId xmlns:p14="http://schemas.microsoft.com/office/powerpoint/2010/main" val="22159614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0" y="8969"/>
            <a:ext cx="9144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 name="Rectangle 1"/>
          <p:cNvSpPr>
            <a:spLocks noChangeArrowheads="1"/>
          </p:cNvSpPr>
          <p:nvPr/>
        </p:nvSpPr>
        <p:spPr bwMode="auto">
          <a:xfrm>
            <a:off x="228600" y="265113"/>
            <a:ext cx="4495800"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150000"/>
              </a:lnSpc>
            </a:pPr>
            <a:r>
              <a:rPr lang="en-US" sz="2200" b="1" dirty="0">
                <a:solidFill>
                  <a:schemeClr val="bg1"/>
                </a:solidFill>
              </a:rPr>
              <a:t>John 6:16–17 (NASB95) </a:t>
            </a:r>
          </a:p>
          <a:p>
            <a:pPr>
              <a:lnSpc>
                <a:spcPct val="150000"/>
              </a:lnSpc>
            </a:pPr>
            <a:r>
              <a:rPr lang="en-US" sz="2200" b="1" baseline="30000" dirty="0">
                <a:solidFill>
                  <a:schemeClr val="bg1"/>
                </a:solidFill>
              </a:rPr>
              <a:t>16</a:t>
            </a:r>
            <a:r>
              <a:rPr lang="en-US" sz="2200" b="1" dirty="0">
                <a:solidFill>
                  <a:schemeClr val="bg1"/>
                </a:solidFill>
              </a:rPr>
              <a:t> Now when evening came, His disciples went down to the sea, </a:t>
            </a:r>
            <a:r>
              <a:rPr lang="en-US" sz="2200" b="1" baseline="30000" dirty="0">
                <a:solidFill>
                  <a:schemeClr val="bg1"/>
                </a:solidFill>
              </a:rPr>
              <a:t>17</a:t>
            </a:r>
            <a:r>
              <a:rPr lang="en-US" sz="2200" b="1" dirty="0">
                <a:solidFill>
                  <a:schemeClr val="bg1"/>
                </a:solidFill>
              </a:rPr>
              <a:t> and after getting into a boat, they </a:t>
            </a:r>
            <a:r>
              <a:rPr lang="en-US" sz="2200" b="1" i="1" dirty="0">
                <a:solidFill>
                  <a:schemeClr val="bg1"/>
                </a:solidFill>
              </a:rPr>
              <a:t>started to</a:t>
            </a:r>
            <a:r>
              <a:rPr lang="en-US" sz="2200" b="1" dirty="0">
                <a:solidFill>
                  <a:schemeClr val="bg1"/>
                </a:solidFill>
              </a:rPr>
              <a:t> cross the sea to Capernaum. It had already become dark, and Jesus had not yet come to them. </a:t>
            </a:r>
          </a:p>
        </p:txBody>
      </p:sp>
      <p:cxnSp>
        <p:nvCxnSpPr>
          <p:cNvPr id="3" name="Straight Connector 2"/>
          <p:cNvCxnSpPr/>
          <p:nvPr/>
        </p:nvCxnSpPr>
        <p:spPr>
          <a:xfrm>
            <a:off x="4648200" y="246857"/>
            <a:ext cx="0" cy="6364287"/>
          </a:xfrm>
          <a:prstGeom prst="line">
            <a:avLst/>
          </a:prstGeom>
          <a:ln>
            <a:solidFill>
              <a:schemeClr val="bg1">
                <a:alpha val="60000"/>
              </a:schemeClr>
            </a:solidFill>
          </a:ln>
        </p:spPr>
        <p:style>
          <a:lnRef idx="1">
            <a:schemeClr val="accent1"/>
          </a:lnRef>
          <a:fillRef idx="0">
            <a:schemeClr val="accent1"/>
          </a:fillRef>
          <a:effectRef idx="0">
            <a:schemeClr val="accent1"/>
          </a:effectRef>
          <a:fontRef idx="minor">
            <a:schemeClr val="tx1"/>
          </a:fontRef>
        </p:style>
      </p:cxnSp>
      <p:sp>
        <p:nvSpPr>
          <p:cNvPr id="6" name="Rectangle 5"/>
          <p:cNvSpPr>
            <a:spLocks noChangeArrowheads="1"/>
          </p:cNvSpPr>
          <p:nvPr/>
        </p:nvSpPr>
        <p:spPr bwMode="auto">
          <a:xfrm>
            <a:off x="4648199" y="247997"/>
            <a:ext cx="4598832" cy="46166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pPr>
            <a:r>
              <a:rPr lang="en-US" altLang="en-US" sz="2400" b="1" i="1" dirty="0">
                <a:solidFill>
                  <a:schemeClr val="bg1"/>
                </a:solidFill>
                <a:latin typeface="Arial" panose="020B0604020202020204" pitchFamily="34" charset="0"/>
              </a:rPr>
              <a:t>It had already become dark</a:t>
            </a:r>
          </a:p>
        </p:txBody>
      </p:sp>
      <p:sp>
        <p:nvSpPr>
          <p:cNvPr id="7" name="Rectangle 6"/>
          <p:cNvSpPr/>
          <p:nvPr/>
        </p:nvSpPr>
        <p:spPr>
          <a:xfrm>
            <a:off x="4648199" y="3090930"/>
            <a:ext cx="4486276" cy="3776040"/>
          </a:xfrm>
          <a:prstGeom prst="rect">
            <a:avLst/>
          </a:prstGeom>
          <a:solidFill>
            <a:schemeClr val="bg2">
              <a:lumMod val="9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2400" b="1" dirty="0">
                <a:solidFill>
                  <a:schemeClr val="tx1"/>
                </a:solidFill>
              </a:rPr>
              <a:t>Matthew 14:22–23 (NASB95) </a:t>
            </a:r>
          </a:p>
          <a:p>
            <a:r>
              <a:rPr lang="en-US" sz="2400" b="1" baseline="30000" dirty="0">
                <a:solidFill>
                  <a:schemeClr val="tx1"/>
                </a:solidFill>
              </a:rPr>
              <a:t>22</a:t>
            </a:r>
            <a:r>
              <a:rPr lang="en-US" sz="2400" b="1" dirty="0">
                <a:solidFill>
                  <a:schemeClr val="tx1"/>
                </a:solidFill>
              </a:rPr>
              <a:t> Immediately </a:t>
            </a:r>
            <a:r>
              <a:rPr lang="en-US" sz="2400" b="1" u="sng" dirty="0">
                <a:solidFill>
                  <a:schemeClr val="tx1"/>
                </a:solidFill>
              </a:rPr>
              <a:t>He made the disciples get into the boat</a:t>
            </a:r>
            <a:r>
              <a:rPr lang="en-US" sz="2400" b="1" dirty="0">
                <a:solidFill>
                  <a:schemeClr val="tx1"/>
                </a:solidFill>
              </a:rPr>
              <a:t> and go ahead of </a:t>
            </a:r>
            <a:r>
              <a:rPr lang="en-US" sz="2400" b="1" i="1" dirty="0">
                <a:solidFill>
                  <a:schemeClr val="tx1"/>
                </a:solidFill>
              </a:rPr>
              <a:t>Him</a:t>
            </a:r>
            <a:r>
              <a:rPr lang="en-US" sz="2400" b="1" dirty="0">
                <a:solidFill>
                  <a:schemeClr val="tx1"/>
                </a:solidFill>
              </a:rPr>
              <a:t> to the other side, while </a:t>
            </a:r>
            <a:r>
              <a:rPr lang="en-US" sz="2400" b="1" u="sng" dirty="0">
                <a:solidFill>
                  <a:schemeClr val="tx1"/>
                </a:solidFill>
              </a:rPr>
              <a:t>He sent the crowds away</a:t>
            </a:r>
            <a:r>
              <a:rPr lang="en-US" sz="2400" b="1" dirty="0">
                <a:solidFill>
                  <a:schemeClr val="tx1"/>
                </a:solidFill>
              </a:rPr>
              <a:t>. </a:t>
            </a:r>
            <a:r>
              <a:rPr lang="en-US" sz="2400" b="1" baseline="30000" dirty="0">
                <a:solidFill>
                  <a:schemeClr val="tx1"/>
                </a:solidFill>
              </a:rPr>
              <a:t>23</a:t>
            </a:r>
            <a:r>
              <a:rPr lang="en-US" sz="2400" b="1" dirty="0">
                <a:solidFill>
                  <a:schemeClr val="tx1"/>
                </a:solidFill>
              </a:rPr>
              <a:t> After He had sent the crowds away, </a:t>
            </a:r>
            <a:r>
              <a:rPr lang="en-US" sz="2400" b="1" u="sng" dirty="0">
                <a:solidFill>
                  <a:schemeClr val="tx1"/>
                </a:solidFill>
              </a:rPr>
              <a:t>He went up on the mountain by Himself to pray</a:t>
            </a:r>
            <a:r>
              <a:rPr lang="en-US" sz="2400" b="1" dirty="0">
                <a:solidFill>
                  <a:schemeClr val="tx1"/>
                </a:solidFill>
              </a:rPr>
              <a:t>; and when it was evening, He was there alone. </a:t>
            </a:r>
          </a:p>
        </p:txBody>
      </p:sp>
    </p:spTree>
    <p:extLst>
      <p:ext uri="{BB962C8B-B14F-4D97-AF65-F5344CB8AC3E}">
        <p14:creationId xmlns:p14="http://schemas.microsoft.com/office/powerpoint/2010/main" val="2177136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 name="Rectangle 1"/>
          <p:cNvSpPr>
            <a:spLocks noChangeArrowheads="1"/>
          </p:cNvSpPr>
          <p:nvPr/>
        </p:nvSpPr>
        <p:spPr bwMode="auto">
          <a:xfrm>
            <a:off x="228600" y="265113"/>
            <a:ext cx="4495800"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150000"/>
              </a:lnSpc>
            </a:pPr>
            <a:r>
              <a:rPr lang="en-US" sz="2200" b="1" dirty="0">
                <a:solidFill>
                  <a:schemeClr val="bg1"/>
                </a:solidFill>
              </a:rPr>
              <a:t>John 6:18–19 (NASB95) </a:t>
            </a:r>
          </a:p>
          <a:p>
            <a:pPr>
              <a:lnSpc>
                <a:spcPct val="150000"/>
              </a:lnSpc>
            </a:pPr>
            <a:r>
              <a:rPr lang="en-US" sz="2200" b="1" baseline="30000" dirty="0">
                <a:solidFill>
                  <a:schemeClr val="bg1"/>
                </a:solidFill>
              </a:rPr>
              <a:t>18</a:t>
            </a:r>
            <a:r>
              <a:rPr lang="en-US" sz="2200" b="1" dirty="0">
                <a:solidFill>
                  <a:schemeClr val="bg1"/>
                </a:solidFill>
              </a:rPr>
              <a:t> The sea </a:t>
            </a:r>
            <a:r>
              <a:rPr lang="en-US" sz="2200" b="1" i="1" dirty="0">
                <a:solidFill>
                  <a:schemeClr val="bg1"/>
                </a:solidFill>
              </a:rPr>
              <a:t>began</a:t>
            </a:r>
            <a:r>
              <a:rPr lang="en-US" sz="2200" b="1" dirty="0">
                <a:solidFill>
                  <a:schemeClr val="bg1"/>
                </a:solidFill>
              </a:rPr>
              <a:t> to be stirred up because a strong wind was blowing. </a:t>
            </a:r>
            <a:r>
              <a:rPr lang="en-US" sz="2200" b="1" baseline="30000" dirty="0">
                <a:solidFill>
                  <a:schemeClr val="bg1"/>
                </a:solidFill>
              </a:rPr>
              <a:t>19</a:t>
            </a:r>
            <a:r>
              <a:rPr lang="en-US" sz="2200" b="1" dirty="0">
                <a:solidFill>
                  <a:schemeClr val="bg1"/>
                </a:solidFill>
              </a:rPr>
              <a:t> Then, when they had rowed about three or four miles, they saw Jesus walking on the sea and drawing near to the boat; and they were frightened. </a:t>
            </a:r>
          </a:p>
        </p:txBody>
      </p:sp>
      <p:cxnSp>
        <p:nvCxnSpPr>
          <p:cNvPr id="3" name="Straight Connector 2"/>
          <p:cNvCxnSpPr/>
          <p:nvPr/>
        </p:nvCxnSpPr>
        <p:spPr>
          <a:xfrm>
            <a:off x="4648200" y="246857"/>
            <a:ext cx="0" cy="6364287"/>
          </a:xfrm>
          <a:prstGeom prst="line">
            <a:avLst/>
          </a:prstGeom>
          <a:ln>
            <a:solidFill>
              <a:schemeClr val="bg1">
                <a:alpha val="60000"/>
              </a:schemeClr>
            </a:solidFill>
          </a:ln>
        </p:spPr>
        <p:style>
          <a:lnRef idx="1">
            <a:schemeClr val="accent1"/>
          </a:lnRef>
          <a:fillRef idx="0">
            <a:schemeClr val="accent1"/>
          </a:fillRef>
          <a:effectRef idx="0">
            <a:schemeClr val="accent1"/>
          </a:effectRef>
          <a:fontRef idx="minor">
            <a:schemeClr val="tx1"/>
          </a:fontRef>
        </p:style>
      </p:cxnSp>
      <p:sp>
        <p:nvSpPr>
          <p:cNvPr id="6" name="Rectangle 5"/>
          <p:cNvSpPr>
            <a:spLocks noChangeArrowheads="1"/>
          </p:cNvSpPr>
          <p:nvPr/>
        </p:nvSpPr>
        <p:spPr bwMode="auto">
          <a:xfrm>
            <a:off x="4648199" y="247997"/>
            <a:ext cx="4598832" cy="46166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pPr>
            <a:r>
              <a:rPr lang="en-US" altLang="en-US" sz="2400" b="1" i="1" dirty="0">
                <a:solidFill>
                  <a:schemeClr val="bg1"/>
                </a:solidFill>
                <a:latin typeface="Arial" panose="020B0604020202020204" pitchFamily="34" charset="0"/>
              </a:rPr>
              <a:t>sea began to be stirred up</a:t>
            </a:r>
          </a:p>
        </p:txBody>
      </p:sp>
      <p:sp>
        <p:nvSpPr>
          <p:cNvPr id="7" name="Rectangle 6"/>
          <p:cNvSpPr/>
          <p:nvPr/>
        </p:nvSpPr>
        <p:spPr>
          <a:xfrm>
            <a:off x="4648199" y="3451538"/>
            <a:ext cx="4495802" cy="3415432"/>
          </a:xfrm>
          <a:prstGeom prst="rect">
            <a:avLst/>
          </a:prstGeom>
          <a:solidFill>
            <a:schemeClr val="accent1">
              <a:lumMod val="20000"/>
              <a:lumOff val="8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2400" b="1" dirty="0">
                <a:solidFill>
                  <a:schemeClr val="tx1"/>
                </a:solidFill>
              </a:rPr>
              <a:t>The lake in Galilee is 600 feet below sea level … when the sun sets, the air cools; and as the cooler air from the west rushes down over the hillsides, the wind churns the lake, sometimes with great furor.</a:t>
            </a:r>
            <a:br>
              <a:rPr lang="en-US" sz="2400" b="1" dirty="0">
                <a:solidFill>
                  <a:schemeClr val="tx1"/>
                </a:solidFill>
              </a:rPr>
            </a:br>
            <a:br>
              <a:rPr lang="en-US" sz="2400" b="1" dirty="0">
                <a:solidFill>
                  <a:schemeClr val="tx1"/>
                </a:solidFill>
              </a:rPr>
            </a:br>
            <a:r>
              <a:rPr lang="en-US" sz="2400" b="1" dirty="0">
                <a:solidFill>
                  <a:schemeClr val="tx1"/>
                </a:solidFill>
              </a:rPr>
              <a:t>- Dan King, Truth Commentary</a:t>
            </a:r>
          </a:p>
        </p:txBody>
      </p:sp>
      <p:sp>
        <p:nvSpPr>
          <p:cNvPr id="8" name="Rectangle 7"/>
          <p:cNvSpPr>
            <a:spLocks noChangeArrowheads="1"/>
          </p:cNvSpPr>
          <p:nvPr/>
        </p:nvSpPr>
        <p:spPr bwMode="auto">
          <a:xfrm>
            <a:off x="4648198" y="709662"/>
            <a:ext cx="4598832" cy="120032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pPr>
            <a:r>
              <a:rPr lang="en-US" altLang="en-US" sz="2400" b="1" dirty="0">
                <a:solidFill>
                  <a:schemeClr val="bg1"/>
                </a:solidFill>
                <a:latin typeface="Arial" panose="020B0604020202020204" pitchFamily="34" charset="0"/>
              </a:rPr>
              <a:t>Matthew says it was the fourth watch of the night </a:t>
            </a:r>
            <a:br>
              <a:rPr lang="en-US" altLang="en-US" sz="2400" b="1" dirty="0">
                <a:solidFill>
                  <a:schemeClr val="bg1"/>
                </a:solidFill>
                <a:latin typeface="Arial" panose="020B0604020202020204" pitchFamily="34" charset="0"/>
              </a:rPr>
            </a:br>
            <a:r>
              <a:rPr lang="en-US" altLang="en-US" sz="2400" b="1" dirty="0">
                <a:solidFill>
                  <a:schemeClr val="bg1"/>
                </a:solidFill>
                <a:latin typeface="Arial" panose="020B0604020202020204" pitchFamily="34" charset="0"/>
              </a:rPr>
              <a:t>(between 3 a.m. – 6 a.m.)</a:t>
            </a:r>
          </a:p>
        </p:txBody>
      </p:sp>
      <p:sp>
        <p:nvSpPr>
          <p:cNvPr id="9" name="Rectangle 8"/>
          <p:cNvSpPr/>
          <p:nvPr/>
        </p:nvSpPr>
        <p:spPr>
          <a:xfrm>
            <a:off x="4648199" y="5280338"/>
            <a:ext cx="4495802" cy="1586632"/>
          </a:xfrm>
          <a:prstGeom prst="rect">
            <a:avLst/>
          </a:prstGeom>
          <a:solidFill>
            <a:schemeClr val="bg2">
              <a:lumMod val="9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2400" b="1" dirty="0">
                <a:solidFill>
                  <a:schemeClr val="tx1"/>
                </a:solidFill>
              </a:rPr>
              <a:t>Matthew 14:25 (NASB95) </a:t>
            </a:r>
          </a:p>
          <a:p>
            <a:r>
              <a:rPr lang="en-US" sz="2400" b="1" baseline="30000" dirty="0">
                <a:solidFill>
                  <a:schemeClr val="tx1"/>
                </a:solidFill>
              </a:rPr>
              <a:t>25</a:t>
            </a:r>
            <a:r>
              <a:rPr lang="en-US" sz="2400" b="1" dirty="0">
                <a:solidFill>
                  <a:schemeClr val="tx1"/>
                </a:solidFill>
              </a:rPr>
              <a:t> And in </a:t>
            </a:r>
            <a:r>
              <a:rPr lang="en-US" sz="2400" b="1" u="sng" dirty="0">
                <a:solidFill>
                  <a:schemeClr val="tx1"/>
                </a:solidFill>
              </a:rPr>
              <a:t>the fourth watch of the night</a:t>
            </a:r>
            <a:r>
              <a:rPr lang="en-US" sz="2400" b="1" dirty="0">
                <a:solidFill>
                  <a:schemeClr val="tx1"/>
                </a:solidFill>
              </a:rPr>
              <a:t> He came to them, walking on the sea. </a:t>
            </a:r>
          </a:p>
        </p:txBody>
      </p:sp>
      <p:sp>
        <p:nvSpPr>
          <p:cNvPr id="10" name="Rectangle 9"/>
          <p:cNvSpPr>
            <a:spLocks noChangeArrowheads="1"/>
          </p:cNvSpPr>
          <p:nvPr/>
        </p:nvSpPr>
        <p:spPr bwMode="auto">
          <a:xfrm>
            <a:off x="4648198" y="1909991"/>
            <a:ext cx="4598832" cy="83099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pPr>
            <a:r>
              <a:rPr lang="en-US" altLang="en-US" sz="2400" b="1" dirty="0">
                <a:solidFill>
                  <a:schemeClr val="bg1"/>
                </a:solidFill>
                <a:latin typeface="Arial" panose="020B0604020202020204" pitchFamily="34" charset="0"/>
              </a:rPr>
              <a:t>At first they thought He was a ghost</a:t>
            </a:r>
          </a:p>
        </p:txBody>
      </p:sp>
      <p:sp>
        <p:nvSpPr>
          <p:cNvPr id="11" name="Rectangle 10"/>
          <p:cNvSpPr/>
          <p:nvPr/>
        </p:nvSpPr>
        <p:spPr>
          <a:xfrm>
            <a:off x="4648197" y="3451538"/>
            <a:ext cx="4495801" cy="3415432"/>
          </a:xfrm>
          <a:prstGeom prst="rect">
            <a:avLst/>
          </a:prstGeom>
          <a:solidFill>
            <a:schemeClr val="bg2">
              <a:lumMod val="9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2400" b="1" dirty="0">
                <a:solidFill>
                  <a:schemeClr val="tx1"/>
                </a:solidFill>
              </a:rPr>
              <a:t>Mark 6:49–50 (NASB95) </a:t>
            </a:r>
          </a:p>
          <a:p>
            <a:r>
              <a:rPr lang="en-US" sz="2400" b="1" baseline="30000" dirty="0">
                <a:solidFill>
                  <a:schemeClr val="tx1"/>
                </a:solidFill>
              </a:rPr>
              <a:t>49</a:t>
            </a:r>
            <a:r>
              <a:rPr lang="en-US" sz="2400" b="1" dirty="0">
                <a:solidFill>
                  <a:schemeClr val="tx1"/>
                </a:solidFill>
              </a:rPr>
              <a:t> But when they saw Him walking on the sea, </a:t>
            </a:r>
            <a:r>
              <a:rPr lang="en-US" sz="2400" b="1" u="sng" dirty="0">
                <a:solidFill>
                  <a:schemeClr val="tx1"/>
                </a:solidFill>
              </a:rPr>
              <a:t>they supposed that it was a ghost, and cried out</a:t>
            </a:r>
            <a:r>
              <a:rPr lang="en-US" sz="2400" b="1" dirty="0">
                <a:solidFill>
                  <a:schemeClr val="tx1"/>
                </a:solidFill>
              </a:rPr>
              <a:t>; </a:t>
            </a:r>
            <a:r>
              <a:rPr lang="en-US" sz="2400" b="1" baseline="30000" dirty="0">
                <a:solidFill>
                  <a:schemeClr val="tx1"/>
                </a:solidFill>
              </a:rPr>
              <a:t>50</a:t>
            </a:r>
            <a:r>
              <a:rPr lang="en-US" sz="2400" b="1" dirty="0">
                <a:solidFill>
                  <a:schemeClr val="tx1"/>
                </a:solidFill>
              </a:rPr>
              <a:t> for they all saw Him and were terrified. But immediately He spoke with them and said to them, “Take courage; it is I, do not be afraid.” </a:t>
            </a:r>
          </a:p>
        </p:txBody>
      </p:sp>
    </p:spTree>
    <p:extLst>
      <p:ext uri="{BB962C8B-B14F-4D97-AF65-F5344CB8AC3E}">
        <p14:creationId xmlns:p14="http://schemas.microsoft.com/office/powerpoint/2010/main" val="728688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par>
                                <p:cTn id="18" presetID="10" presetClass="exit" presetSubtype="0" fill="hold" grpId="1" nodeType="withEffect">
                                  <p:stCondLst>
                                    <p:cond delay="0"/>
                                  </p:stCondLst>
                                  <p:childTnLst>
                                    <p:animEffect transition="out" filter="fade">
                                      <p:cBhvr>
                                        <p:cTn id="19" dur="500"/>
                                        <p:tgtEl>
                                          <p:spTgt spid="7"/>
                                        </p:tgtEl>
                                      </p:cBhvr>
                                    </p:animEffect>
                                    <p:set>
                                      <p:cBhvr>
                                        <p:cTn id="20" dur="1" fill="hold">
                                          <p:stCondLst>
                                            <p:cond delay="499"/>
                                          </p:stCondLst>
                                        </p:cTn>
                                        <p:tgtEl>
                                          <p:spTgt spid="7"/>
                                        </p:tgtEl>
                                        <p:attrNameLst>
                                          <p:attrName>style.visibility</p:attrName>
                                        </p:attrNameLst>
                                      </p:cBhvr>
                                      <p:to>
                                        <p:strVal val="hidden"/>
                                      </p:to>
                                    </p:set>
                                  </p:childTnLst>
                                </p:cTn>
                              </p:par>
                              <p:par>
                                <p:cTn id="21" presetID="10"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par>
                                <p:cTn id="29" presetID="10" presetClass="exit" presetSubtype="0" fill="hold" grpId="1" nodeType="withEffect">
                                  <p:stCondLst>
                                    <p:cond delay="0"/>
                                  </p:stCondLst>
                                  <p:childTnLst>
                                    <p:animEffect transition="out" filter="fade">
                                      <p:cBhvr>
                                        <p:cTn id="30" dur="500"/>
                                        <p:tgtEl>
                                          <p:spTgt spid="9"/>
                                        </p:tgtEl>
                                      </p:cBhvr>
                                    </p:animEffect>
                                    <p:set>
                                      <p:cBhvr>
                                        <p:cTn id="31" dur="1" fill="hold">
                                          <p:stCondLst>
                                            <p:cond delay="499"/>
                                          </p:stCondLst>
                                        </p:cTn>
                                        <p:tgtEl>
                                          <p:spTgt spid="9"/>
                                        </p:tgtEl>
                                        <p:attrNameLst>
                                          <p:attrName>style.visibility</p:attrName>
                                        </p:attrNameLst>
                                      </p:cBhvr>
                                      <p:to>
                                        <p:strVal val="hidden"/>
                                      </p:to>
                                    </p:set>
                                  </p:childTnLst>
                                </p:cTn>
                              </p:par>
                              <p:par>
                                <p:cTn id="32" presetID="10" presetClass="entr" presetSubtype="0"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7" grpId="1" animBg="1"/>
      <p:bldP spid="8" grpId="0"/>
      <p:bldP spid="9" grpId="0" animBg="1"/>
      <p:bldP spid="9" grpId="1" animBg="1"/>
      <p:bldP spid="10" grpId="0"/>
      <p:bldP spid="1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 name="Rectangle 1"/>
          <p:cNvSpPr>
            <a:spLocks noChangeArrowheads="1"/>
          </p:cNvSpPr>
          <p:nvPr/>
        </p:nvSpPr>
        <p:spPr bwMode="auto">
          <a:xfrm>
            <a:off x="228600" y="265113"/>
            <a:ext cx="4495800" cy="3647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150000"/>
              </a:lnSpc>
            </a:pPr>
            <a:r>
              <a:rPr lang="en-US" sz="2200" b="1" dirty="0">
                <a:solidFill>
                  <a:schemeClr val="bg1"/>
                </a:solidFill>
              </a:rPr>
              <a:t>John 6:20–21 (NASB95) </a:t>
            </a:r>
          </a:p>
          <a:p>
            <a:pPr>
              <a:lnSpc>
                <a:spcPct val="150000"/>
              </a:lnSpc>
            </a:pPr>
            <a:r>
              <a:rPr lang="en-US" sz="2200" b="1" baseline="30000" dirty="0">
                <a:solidFill>
                  <a:schemeClr val="bg1"/>
                </a:solidFill>
              </a:rPr>
              <a:t>20</a:t>
            </a:r>
            <a:r>
              <a:rPr lang="en-US" sz="2200" b="1" dirty="0">
                <a:solidFill>
                  <a:schemeClr val="bg1"/>
                </a:solidFill>
              </a:rPr>
              <a:t> But He said to them, “It is I; do not be afraid.” </a:t>
            </a:r>
            <a:r>
              <a:rPr lang="en-US" sz="2200" b="1" baseline="30000" dirty="0">
                <a:solidFill>
                  <a:schemeClr val="bg1"/>
                </a:solidFill>
              </a:rPr>
              <a:t>21</a:t>
            </a:r>
            <a:r>
              <a:rPr lang="en-US" sz="2200" b="1" dirty="0">
                <a:solidFill>
                  <a:schemeClr val="bg1"/>
                </a:solidFill>
              </a:rPr>
              <a:t> So they were willing to receive Him into the boat, and immediately the boat was at the land to which they were going.</a:t>
            </a:r>
          </a:p>
        </p:txBody>
      </p:sp>
      <p:cxnSp>
        <p:nvCxnSpPr>
          <p:cNvPr id="3" name="Straight Connector 2"/>
          <p:cNvCxnSpPr/>
          <p:nvPr/>
        </p:nvCxnSpPr>
        <p:spPr>
          <a:xfrm>
            <a:off x="4648200" y="246857"/>
            <a:ext cx="0" cy="6364287"/>
          </a:xfrm>
          <a:prstGeom prst="line">
            <a:avLst/>
          </a:prstGeom>
          <a:ln>
            <a:solidFill>
              <a:schemeClr val="bg1">
                <a:alpha val="60000"/>
              </a:schemeClr>
            </a:solidFill>
          </a:ln>
        </p:spPr>
        <p:style>
          <a:lnRef idx="1">
            <a:schemeClr val="accent1"/>
          </a:lnRef>
          <a:fillRef idx="0">
            <a:schemeClr val="accent1"/>
          </a:fillRef>
          <a:effectRef idx="0">
            <a:schemeClr val="accent1"/>
          </a:effectRef>
          <a:fontRef idx="minor">
            <a:schemeClr val="tx1"/>
          </a:fontRef>
        </p:style>
      </p:cxnSp>
      <p:sp>
        <p:nvSpPr>
          <p:cNvPr id="6" name="Rectangle 5"/>
          <p:cNvSpPr>
            <a:spLocks noChangeArrowheads="1"/>
          </p:cNvSpPr>
          <p:nvPr/>
        </p:nvSpPr>
        <p:spPr bwMode="auto">
          <a:xfrm>
            <a:off x="4648199" y="247997"/>
            <a:ext cx="4598832" cy="83099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pPr>
            <a:r>
              <a:rPr lang="en-US" altLang="en-US" sz="2400" b="1" dirty="0">
                <a:solidFill>
                  <a:schemeClr val="bg1"/>
                </a:solidFill>
                <a:latin typeface="Arial" panose="020B0604020202020204" pitchFamily="34" charset="0"/>
              </a:rPr>
              <a:t>When He entered the boat the wind stopped</a:t>
            </a:r>
          </a:p>
        </p:txBody>
      </p:sp>
      <p:sp>
        <p:nvSpPr>
          <p:cNvPr id="7" name="Rectangle 6"/>
          <p:cNvSpPr/>
          <p:nvPr/>
        </p:nvSpPr>
        <p:spPr>
          <a:xfrm>
            <a:off x="4648199" y="4481848"/>
            <a:ext cx="4486276" cy="2385122"/>
          </a:xfrm>
          <a:prstGeom prst="rect">
            <a:avLst/>
          </a:prstGeom>
          <a:solidFill>
            <a:schemeClr val="bg2">
              <a:lumMod val="9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2400" b="1" dirty="0">
                <a:solidFill>
                  <a:schemeClr val="tx1"/>
                </a:solidFill>
              </a:rPr>
              <a:t>Matthew 14:32–33 (NASB95) </a:t>
            </a:r>
          </a:p>
          <a:p>
            <a:r>
              <a:rPr lang="en-US" sz="2400" b="1" baseline="30000" dirty="0">
                <a:solidFill>
                  <a:schemeClr val="tx1"/>
                </a:solidFill>
              </a:rPr>
              <a:t>32</a:t>
            </a:r>
            <a:r>
              <a:rPr lang="en-US" sz="2400" b="1" dirty="0">
                <a:solidFill>
                  <a:schemeClr val="tx1"/>
                </a:solidFill>
              </a:rPr>
              <a:t> When they got into the boat, </a:t>
            </a:r>
            <a:r>
              <a:rPr lang="en-US" sz="2400" b="1" u="sng" dirty="0">
                <a:solidFill>
                  <a:schemeClr val="tx1"/>
                </a:solidFill>
              </a:rPr>
              <a:t>the wind stopped</a:t>
            </a:r>
            <a:r>
              <a:rPr lang="en-US" sz="2400" b="1" dirty="0">
                <a:solidFill>
                  <a:schemeClr val="tx1"/>
                </a:solidFill>
              </a:rPr>
              <a:t>. </a:t>
            </a:r>
            <a:r>
              <a:rPr lang="en-US" sz="2400" b="1" baseline="30000" dirty="0">
                <a:solidFill>
                  <a:schemeClr val="tx1"/>
                </a:solidFill>
              </a:rPr>
              <a:t>33</a:t>
            </a:r>
            <a:r>
              <a:rPr lang="en-US" sz="2400" b="1" dirty="0">
                <a:solidFill>
                  <a:schemeClr val="tx1"/>
                </a:solidFill>
              </a:rPr>
              <a:t> And those who were in the boat worshiped Him, saying, “You are certainly God’s Son!” </a:t>
            </a:r>
          </a:p>
        </p:txBody>
      </p:sp>
      <p:sp>
        <p:nvSpPr>
          <p:cNvPr id="8" name="Rectangle 7"/>
          <p:cNvSpPr>
            <a:spLocks noChangeArrowheads="1"/>
          </p:cNvSpPr>
          <p:nvPr/>
        </p:nvSpPr>
        <p:spPr bwMode="auto">
          <a:xfrm>
            <a:off x="4648199" y="1078994"/>
            <a:ext cx="4598832" cy="120032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pPr>
            <a:r>
              <a:rPr lang="en-US" altLang="en-US" sz="2400" b="1" dirty="0">
                <a:solidFill>
                  <a:schemeClr val="bg1"/>
                </a:solidFill>
                <a:latin typeface="Arial" panose="020B0604020202020204" pitchFamily="34" charset="0"/>
              </a:rPr>
              <a:t>Peter walking to meet Him is not mentioned in John (Mt 14:28-31)</a:t>
            </a:r>
          </a:p>
        </p:txBody>
      </p:sp>
      <p:sp>
        <p:nvSpPr>
          <p:cNvPr id="9" name="Rectangle 8"/>
          <p:cNvSpPr/>
          <p:nvPr/>
        </p:nvSpPr>
        <p:spPr>
          <a:xfrm>
            <a:off x="4657725" y="2962141"/>
            <a:ext cx="4486276" cy="3900344"/>
          </a:xfrm>
          <a:prstGeom prst="rect">
            <a:avLst/>
          </a:prstGeom>
          <a:solidFill>
            <a:schemeClr val="bg2">
              <a:lumMod val="9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2400" b="1" dirty="0">
                <a:solidFill>
                  <a:schemeClr val="tx1"/>
                </a:solidFill>
              </a:rPr>
              <a:t>John 20:30–31 (NASB95) </a:t>
            </a:r>
          </a:p>
          <a:p>
            <a:r>
              <a:rPr lang="en-US" sz="2400" b="1" baseline="30000" dirty="0">
                <a:solidFill>
                  <a:schemeClr val="tx1"/>
                </a:solidFill>
              </a:rPr>
              <a:t>30</a:t>
            </a:r>
            <a:r>
              <a:rPr lang="en-US" sz="2400" b="1" dirty="0">
                <a:solidFill>
                  <a:schemeClr val="tx1"/>
                </a:solidFill>
              </a:rPr>
              <a:t> Therefore many other signs Jesus also performed in the presence of the disciples, which are not written in this book; </a:t>
            </a:r>
            <a:r>
              <a:rPr lang="en-US" sz="2400" b="1" baseline="30000" dirty="0">
                <a:solidFill>
                  <a:schemeClr val="tx1"/>
                </a:solidFill>
              </a:rPr>
              <a:t>31</a:t>
            </a:r>
            <a:r>
              <a:rPr lang="en-US" sz="2400" b="1" dirty="0">
                <a:solidFill>
                  <a:schemeClr val="tx1"/>
                </a:solidFill>
              </a:rPr>
              <a:t> but these have been written so that you may believe that Jesus is the Christ, the Son of God; and that believing you may have life in His name. </a:t>
            </a:r>
          </a:p>
        </p:txBody>
      </p:sp>
      <p:sp>
        <p:nvSpPr>
          <p:cNvPr id="10" name="Rectangle 9"/>
          <p:cNvSpPr>
            <a:spLocks noChangeArrowheads="1"/>
          </p:cNvSpPr>
          <p:nvPr/>
        </p:nvSpPr>
        <p:spPr bwMode="auto">
          <a:xfrm>
            <a:off x="4648199" y="2279323"/>
            <a:ext cx="4598832" cy="46166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pPr>
            <a:r>
              <a:rPr lang="en-US" altLang="en-US" sz="2400" b="1" dirty="0">
                <a:solidFill>
                  <a:schemeClr val="bg1"/>
                </a:solidFill>
                <a:latin typeface="Arial" panose="020B0604020202020204" pitchFamily="34" charset="0"/>
              </a:rPr>
              <a:t>Spiritual application?</a:t>
            </a:r>
          </a:p>
        </p:txBody>
      </p:sp>
    </p:spTree>
    <p:extLst>
      <p:ext uri="{BB962C8B-B14F-4D97-AF65-F5344CB8AC3E}">
        <p14:creationId xmlns:p14="http://schemas.microsoft.com/office/powerpoint/2010/main" val="1712839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xit" presetSubtype="0" fill="hold" grpId="1" nodeType="withEffect">
                                  <p:stCondLst>
                                    <p:cond delay="0"/>
                                  </p:stCondLst>
                                  <p:childTnLst>
                                    <p:animEffect transition="out" filter="fade">
                                      <p:cBhvr>
                                        <p:cTn id="17" dur="500"/>
                                        <p:tgtEl>
                                          <p:spTgt spid="7"/>
                                        </p:tgtEl>
                                      </p:cBhvr>
                                    </p:animEffect>
                                    <p:set>
                                      <p:cBhvr>
                                        <p:cTn id="18" dur="1" fill="hold">
                                          <p:stCondLst>
                                            <p:cond delay="499"/>
                                          </p:stCondLst>
                                        </p:cTn>
                                        <p:tgtEl>
                                          <p:spTgt spid="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par>
                                <p:cTn id="29" presetID="10" presetClass="exit" presetSubtype="0" fill="hold" grpId="1" nodeType="withEffect">
                                  <p:stCondLst>
                                    <p:cond delay="0"/>
                                  </p:stCondLst>
                                  <p:childTnLst>
                                    <p:animEffect transition="out" filter="fade">
                                      <p:cBhvr>
                                        <p:cTn id="30" dur="500"/>
                                        <p:tgtEl>
                                          <p:spTgt spid="9"/>
                                        </p:tgtEl>
                                      </p:cBhvr>
                                    </p:animEffect>
                                    <p:set>
                                      <p:cBhvr>
                                        <p:cTn id="31"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7" grpId="1" animBg="1"/>
      <p:bldP spid="8" grpId="0"/>
      <p:bldP spid="9" grpId="0" animBg="1"/>
      <p:bldP spid="9" grpId="1" animBg="1"/>
      <p:bldP spid="1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Placeholder 1"/>
          <p:cNvSpPr txBox="1">
            <a:spLocks/>
          </p:cNvSpPr>
          <p:nvPr/>
        </p:nvSpPr>
        <p:spPr bwMode="auto">
          <a:xfrm>
            <a:off x="3055434" y="5177651"/>
            <a:ext cx="4315522"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 typeface="Arial" panose="020B0604020202020204" pitchFamily="34" charset="0"/>
              <a:buNone/>
            </a:pPr>
            <a:r>
              <a:rPr lang="en-US" altLang="en-US" sz="2400" b="1" dirty="0">
                <a:solidFill>
                  <a:srgbClr val="416F6F"/>
                </a:solidFill>
                <a:latin typeface="Arial" panose="020B0604020202020204" pitchFamily="34" charset="0"/>
              </a:rPr>
              <a:t>JOHN 6:22-35</a:t>
            </a:r>
            <a:endParaRPr lang="en-US" altLang="en-US" sz="2000" b="1" dirty="0">
              <a:solidFill>
                <a:srgbClr val="416F6F"/>
              </a:solidFill>
              <a:latin typeface="Arial" panose="020B0604020202020204" pitchFamily="34" charset="0"/>
            </a:endParaRPr>
          </a:p>
        </p:txBody>
      </p:sp>
    </p:spTree>
    <p:extLst>
      <p:ext uri="{BB962C8B-B14F-4D97-AF65-F5344CB8AC3E}">
        <p14:creationId xmlns:p14="http://schemas.microsoft.com/office/powerpoint/2010/main" val="7458791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 name="Rectangle 1"/>
          <p:cNvSpPr>
            <a:spLocks noChangeArrowheads="1"/>
          </p:cNvSpPr>
          <p:nvPr/>
        </p:nvSpPr>
        <p:spPr bwMode="auto">
          <a:xfrm>
            <a:off x="228600" y="265113"/>
            <a:ext cx="4495800" cy="6694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150000"/>
              </a:lnSpc>
            </a:pPr>
            <a:r>
              <a:rPr lang="en-US" sz="2200" b="1" dirty="0">
                <a:solidFill>
                  <a:schemeClr val="bg1"/>
                </a:solidFill>
              </a:rPr>
              <a:t>John 6:22–23 (NASB95) </a:t>
            </a:r>
          </a:p>
          <a:p>
            <a:pPr>
              <a:lnSpc>
                <a:spcPct val="150000"/>
              </a:lnSpc>
            </a:pPr>
            <a:r>
              <a:rPr lang="en-US" sz="2200" b="1" baseline="30000" dirty="0">
                <a:solidFill>
                  <a:schemeClr val="bg1"/>
                </a:solidFill>
              </a:rPr>
              <a:t>22</a:t>
            </a:r>
            <a:r>
              <a:rPr lang="en-US" sz="2200" b="1" dirty="0">
                <a:solidFill>
                  <a:schemeClr val="bg1"/>
                </a:solidFill>
              </a:rPr>
              <a:t> The next day the crowd that stood on the other side of the sea saw that there was no other small boat there, except one, and that Jesus had not entered with His disciples into the boat, but </a:t>
            </a:r>
            <a:r>
              <a:rPr lang="en-US" sz="2200" b="1" i="1" dirty="0">
                <a:solidFill>
                  <a:schemeClr val="bg1"/>
                </a:solidFill>
              </a:rPr>
              <a:t>that</a:t>
            </a:r>
            <a:r>
              <a:rPr lang="en-US" sz="2200" b="1" dirty="0">
                <a:solidFill>
                  <a:schemeClr val="bg1"/>
                </a:solidFill>
              </a:rPr>
              <a:t> His disciples had gone away alone. </a:t>
            </a:r>
            <a:r>
              <a:rPr lang="en-US" sz="2200" b="1" baseline="30000" dirty="0">
                <a:solidFill>
                  <a:schemeClr val="bg1"/>
                </a:solidFill>
              </a:rPr>
              <a:t>23</a:t>
            </a:r>
            <a:r>
              <a:rPr lang="en-US" sz="2200" b="1" dirty="0">
                <a:solidFill>
                  <a:schemeClr val="bg1"/>
                </a:solidFill>
              </a:rPr>
              <a:t> There came other small boats from </a:t>
            </a:r>
            <a:r>
              <a:rPr lang="en-US" sz="2200" b="1" dirty="0" err="1">
                <a:solidFill>
                  <a:schemeClr val="bg1"/>
                </a:solidFill>
              </a:rPr>
              <a:t>Tiberias</a:t>
            </a:r>
            <a:r>
              <a:rPr lang="en-US" sz="2200" b="1" dirty="0">
                <a:solidFill>
                  <a:schemeClr val="bg1"/>
                </a:solidFill>
              </a:rPr>
              <a:t> near to the place where they ate the bread after the Lord had given thanks. </a:t>
            </a:r>
          </a:p>
        </p:txBody>
      </p:sp>
      <p:cxnSp>
        <p:nvCxnSpPr>
          <p:cNvPr id="3" name="Straight Connector 2"/>
          <p:cNvCxnSpPr/>
          <p:nvPr/>
        </p:nvCxnSpPr>
        <p:spPr>
          <a:xfrm>
            <a:off x="4648200" y="246857"/>
            <a:ext cx="0" cy="6364287"/>
          </a:xfrm>
          <a:prstGeom prst="line">
            <a:avLst/>
          </a:prstGeom>
          <a:ln>
            <a:solidFill>
              <a:schemeClr val="bg1">
                <a:alpha val="60000"/>
              </a:schemeClr>
            </a:solidFill>
          </a:ln>
        </p:spPr>
        <p:style>
          <a:lnRef idx="1">
            <a:schemeClr val="accent1"/>
          </a:lnRef>
          <a:fillRef idx="0">
            <a:schemeClr val="accent1"/>
          </a:fillRef>
          <a:effectRef idx="0">
            <a:schemeClr val="accent1"/>
          </a:effectRef>
          <a:fontRef idx="minor">
            <a:schemeClr val="tx1"/>
          </a:fontRef>
        </p:style>
      </p:cxnSp>
      <p:sp>
        <p:nvSpPr>
          <p:cNvPr id="6" name="Rectangle 5"/>
          <p:cNvSpPr>
            <a:spLocks noChangeArrowheads="1"/>
          </p:cNvSpPr>
          <p:nvPr/>
        </p:nvSpPr>
        <p:spPr bwMode="auto">
          <a:xfrm>
            <a:off x="4648199" y="247997"/>
            <a:ext cx="4598832" cy="83099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pPr>
            <a:r>
              <a:rPr lang="en-US" altLang="en-US" sz="2400" b="1" dirty="0">
                <a:solidFill>
                  <a:schemeClr val="bg1"/>
                </a:solidFill>
                <a:latin typeface="Arial" panose="020B0604020202020204" pitchFamily="34" charset="0"/>
              </a:rPr>
              <a:t>Crowd begins looking for Jesus</a:t>
            </a:r>
          </a:p>
        </p:txBody>
      </p:sp>
      <p:sp>
        <p:nvSpPr>
          <p:cNvPr id="7" name="Rectangle 6"/>
          <p:cNvSpPr>
            <a:spLocks noChangeArrowheads="1"/>
          </p:cNvSpPr>
          <p:nvPr/>
        </p:nvSpPr>
        <p:spPr bwMode="auto">
          <a:xfrm>
            <a:off x="4648199" y="1078994"/>
            <a:ext cx="4598832" cy="83099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pPr>
            <a:r>
              <a:rPr lang="en-US" altLang="en-US" sz="2400" b="1" i="1" dirty="0">
                <a:solidFill>
                  <a:schemeClr val="bg1"/>
                </a:solidFill>
                <a:latin typeface="Arial" panose="020B0604020202020204" pitchFamily="34" charset="0"/>
              </a:rPr>
              <a:t>other small boats from </a:t>
            </a:r>
            <a:r>
              <a:rPr lang="en-US" altLang="en-US" sz="2400" b="1" i="1" dirty="0" err="1">
                <a:solidFill>
                  <a:schemeClr val="bg1"/>
                </a:solidFill>
                <a:latin typeface="Arial" panose="020B0604020202020204" pitchFamily="34" charset="0"/>
              </a:rPr>
              <a:t>Tiberias</a:t>
            </a:r>
            <a:endParaRPr lang="en-US" altLang="en-US" sz="2400" b="1" i="1" dirty="0">
              <a:solidFill>
                <a:schemeClr val="bg1"/>
              </a:solidFill>
              <a:latin typeface="Arial" panose="020B0604020202020204" pitchFamily="34" charset="0"/>
            </a:endParaRPr>
          </a:p>
        </p:txBody>
      </p:sp>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l="7318" t="14379"/>
          <a:stretch/>
        </p:blipFill>
        <p:spPr>
          <a:xfrm>
            <a:off x="4648198" y="1927106"/>
            <a:ext cx="4495801" cy="4948009"/>
          </a:xfrm>
          <a:prstGeom prst="rect">
            <a:avLst/>
          </a:prstGeom>
        </p:spPr>
      </p:pic>
      <p:sp>
        <p:nvSpPr>
          <p:cNvPr id="9" name="Oval 8"/>
          <p:cNvSpPr/>
          <p:nvPr/>
        </p:nvSpPr>
        <p:spPr>
          <a:xfrm>
            <a:off x="6209576" y="4647219"/>
            <a:ext cx="296215" cy="296214"/>
          </a:xfrm>
          <a:prstGeom prst="ellipse">
            <a:avLst/>
          </a:prstGeom>
          <a:solidFill>
            <a:srgbClr val="FF0000">
              <a:alpha val="32000"/>
            </a:srgb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6357683" y="2172328"/>
            <a:ext cx="296215" cy="296214"/>
          </a:xfrm>
          <a:prstGeom prst="ellipse">
            <a:avLst/>
          </a:prstGeom>
          <a:solidFill>
            <a:srgbClr val="FF0000">
              <a:alpha val="32000"/>
            </a:srgb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7934884" y="1985619"/>
            <a:ext cx="296215" cy="296214"/>
          </a:xfrm>
          <a:prstGeom prst="ellipse">
            <a:avLst/>
          </a:prstGeom>
          <a:solidFill>
            <a:srgbClr val="FF0000">
              <a:alpha val="32000"/>
            </a:srgb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noChangeArrowheads="1"/>
          </p:cNvSpPr>
          <p:nvPr/>
        </p:nvSpPr>
        <p:spPr bwMode="auto">
          <a:xfrm>
            <a:off x="4648199" y="1909991"/>
            <a:ext cx="4598832" cy="83099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pPr>
            <a:r>
              <a:rPr lang="en-US" altLang="en-US" sz="2400" b="1" i="1" dirty="0">
                <a:solidFill>
                  <a:schemeClr val="bg1"/>
                </a:solidFill>
                <a:latin typeface="Arial" panose="020B0604020202020204" pitchFamily="34" charset="0"/>
              </a:rPr>
              <a:t>After the Lord had given thanks</a:t>
            </a:r>
          </a:p>
        </p:txBody>
      </p:sp>
    </p:spTree>
    <p:extLst>
      <p:ext uri="{BB962C8B-B14F-4D97-AF65-F5344CB8AC3E}">
        <p14:creationId xmlns:p14="http://schemas.microsoft.com/office/powerpoint/2010/main" val="3625172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par>
                                <p:cTn id="34" presetID="10" presetClass="exit" presetSubtype="0" fill="hold" grpId="1" nodeType="withEffect">
                                  <p:stCondLst>
                                    <p:cond delay="0"/>
                                  </p:stCondLst>
                                  <p:childTnLst>
                                    <p:animEffect transition="out" filter="fade">
                                      <p:cBhvr>
                                        <p:cTn id="35" dur="500"/>
                                        <p:tgtEl>
                                          <p:spTgt spid="9"/>
                                        </p:tgtEl>
                                      </p:cBhvr>
                                    </p:animEffect>
                                    <p:set>
                                      <p:cBhvr>
                                        <p:cTn id="36" dur="1" fill="hold">
                                          <p:stCondLst>
                                            <p:cond delay="499"/>
                                          </p:stCondLst>
                                        </p:cTn>
                                        <p:tgtEl>
                                          <p:spTgt spid="9"/>
                                        </p:tgtEl>
                                        <p:attrNameLst>
                                          <p:attrName>style.visibility</p:attrName>
                                        </p:attrNameLst>
                                      </p:cBhvr>
                                      <p:to>
                                        <p:strVal val="hidden"/>
                                      </p:to>
                                    </p:set>
                                  </p:childTnLst>
                                </p:cTn>
                              </p:par>
                              <p:par>
                                <p:cTn id="37" presetID="10" presetClass="exit" presetSubtype="0" fill="hold" grpId="1" nodeType="withEffect">
                                  <p:stCondLst>
                                    <p:cond delay="0"/>
                                  </p:stCondLst>
                                  <p:childTnLst>
                                    <p:animEffect transition="out" filter="fade">
                                      <p:cBhvr>
                                        <p:cTn id="38" dur="500"/>
                                        <p:tgtEl>
                                          <p:spTgt spid="10"/>
                                        </p:tgtEl>
                                      </p:cBhvr>
                                    </p:animEffect>
                                    <p:set>
                                      <p:cBhvr>
                                        <p:cTn id="39" dur="1" fill="hold">
                                          <p:stCondLst>
                                            <p:cond delay="499"/>
                                          </p:stCondLst>
                                        </p:cTn>
                                        <p:tgtEl>
                                          <p:spTgt spid="10"/>
                                        </p:tgtEl>
                                        <p:attrNameLst>
                                          <p:attrName>style.visibility</p:attrName>
                                        </p:attrNameLst>
                                      </p:cBhvr>
                                      <p:to>
                                        <p:strVal val="hidden"/>
                                      </p:to>
                                    </p:set>
                                  </p:childTnLst>
                                </p:cTn>
                              </p:par>
                              <p:par>
                                <p:cTn id="40" presetID="10" presetClass="exit" presetSubtype="0" fill="hold" grpId="1" nodeType="withEffect">
                                  <p:stCondLst>
                                    <p:cond delay="0"/>
                                  </p:stCondLst>
                                  <p:childTnLst>
                                    <p:animEffect transition="out" filter="fade">
                                      <p:cBhvr>
                                        <p:cTn id="41" dur="500"/>
                                        <p:tgtEl>
                                          <p:spTgt spid="11"/>
                                        </p:tgtEl>
                                      </p:cBhvr>
                                    </p:animEffect>
                                    <p:set>
                                      <p:cBhvr>
                                        <p:cTn id="42" dur="1" fill="hold">
                                          <p:stCondLst>
                                            <p:cond delay="499"/>
                                          </p:stCondLst>
                                        </p:cTn>
                                        <p:tgtEl>
                                          <p:spTgt spid="11"/>
                                        </p:tgtEl>
                                        <p:attrNameLst>
                                          <p:attrName>style.visibility</p:attrName>
                                        </p:attrNameLst>
                                      </p:cBhvr>
                                      <p:to>
                                        <p:strVal val="hidden"/>
                                      </p:to>
                                    </p:set>
                                  </p:childTnLst>
                                </p:cTn>
                              </p:par>
                              <p:par>
                                <p:cTn id="43" presetID="10" presetClass="exit" presetSubtype="0" fill="hold" nodeType="withEffect">
                                  <p:stCondLst>
                                    <p:cond delay="0"/>
                                  </p:stCondLst>
                                  <p:childTnLst>
                                    <p:animEffect transition="out" filter="fade">
                                      <p:cBhvr>
                                        <p:cTn id="44" dur="500"/>
                                        <p:tgtEl>
                                          <p:spTgt spid="8"/>
                                        </p:tgtEl>
                                      </p:cBhvr>
                                    </p:animEffect>
                                    <p:set>
                                      <p:cBhvr>
                                        <p:cTn id="45"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animBg="1"/>
      <p:bldP spid="9" grpId="1" animBg="1"/>
      <p:bldP spid="10" grpId="0" animBg="1"/>
      <p:bldP spid="10" grpId="1" animBg="1"/>
      <p:bldP spid="11" grpId="0" animBg="1"/>
      <p:bldP spid="11" grpId="1" animBg="1"/>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 name="Rectangle 1"/>
          <p:cNvSpPr>
            <a:spLocks noChangeArrowheads="1"/>
          </p:cNvSpPr>
          <p:nvPr/>
        </p:nvSpPr>
        <p:spPr bwMode="auto">
          <a:xfrm>
            <a:off x="228600" y="265113"/>
            <a:ext cx="4495800" cy="5170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150000"/>
              </a:lnSpc>
            </a:pPr>
            <a:r>
              <a:rPr lang="en-US" sz="2200" b="1" dirty="0">
                <a:solidFill>
                  <a:schemeClr val="bg1"/>
                </a:solidFill>
              </a:rPr>
              <a:t>John 6:24–25 (NASB95) </a:t>
            </a:r>
          </a:p>
          <a:p>
            <a:pPr>
              <a:lnSpc>
                <a:spcPct val="150000"/>
              </a:lnSpc>
            </a:pPr>
            <a:r>
              <a:rPr lang="en-US" sz="2200" b="1" baseline="30000" dirty="0">
                <a:solidFill>
                  <a:schemeClr val="bg1"/>
                </a:solidFill>
              </a:rPr>
              <a:t>24</a:t>
            </a:r>
            <a:r>
              <a:rPr lang="en-US" sz="2200" b="1" dirty="0">
                <a:solidFill>
                  <a:schemeClr val="bg1"/>
                </a:solidFill>
              </a:rPr>
              <a:t> So when the crowd saw that Jesus was not there, nor His disciples, they themselves got into the small boats, and came to Capernaum seeking Jesus. </a:t>
            </a:r>
            <a:r>
              <a:rPr lang="en-US" sz="2200" b="1" baseline="30000" dirty="0">
                <a:solidFill>
                  <a:schemeClr val="bg1"/>
                </a:solidFill>
              </a:rPr>
              <a:t>25</a:t>
            </a:r>
            <a:r>
              <a:rPr lang="en-US" sz="2200" b="1" dirty="0">
                <a:solidFill>
                  <a:schemeClr val="bg1"/>
                </a:solidFill>
              </a:rPr>
              <a:t> When they found Him on the other side of the sea, they said to Him, “Rabbi, when did You get here?”</a:t>
            </a:r>
          </a:p>
        </p:txBody>
      </p:sp>
      <p:cxnSp>
        <p:nvCxnSpPr>
          <p:cNvPr id="3" name="Straight Connector 2"/>
          <p:cNvCxnSpPr/>
          <p:nvPr/>
        </p:nvCxnSpPr>
        <p:spPr>
          <a:xfrm>
            <a:off x="4648200" y="246857"/>
            <a:ext cx="0" cy="6364287"/>
          </a:xfrm>
          <a:prstGeom prst="line">
            <a:avLst/>
          </a:prstGeom>
          <a:ln>
            <a:solidFill>
              <a:schemeClr val="bg1">
                <a:alpha val="60000"/>
              </a:schemeClr>
            </a:solidFill>
          </a:ln>
        </p:spPr>
        <p:style>
          <a:lnRef idx="1">
            <a:schemeClr val="accent1"/>
          </a:lnRef>
          <a:fillRef idx="0">
            <a:schemeClr val="accent1"/>
          </a:fillRef>
          <a:effectRef idx="0">
            <a:schemeClr val="accent1"/>
          </a:effectRef>
          <a:fontRef idx="minor">
            <a:schemeClr val="tx1"/>
          </a:fontRef>
        </p:style>
      </p:cxnSp>
      <p:sp>
        <p:nvSpPr>
          <p:cNvPr id="6" name="Rectangle 5"/>
          <p:cNvSpPr>
            <a:spLocks noChangeArrowheads="1"/>
          </p:cNvSpPr>
          <p:nvPr/>
        </p:nvSpPr>
        <p:spPr bwMode="auto">
          <a:xfrm>
            <a:off x="4648199" y="247997"/>
            <a:ext cx="4598832" cy="46166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pPr>
            <a:r>
              <a:rPr lang="en-US" altLang="en-US" sz="2400" b="1" dirty="0">
                <a:solidFill>
                  <a:schemeClr val="bg1"/>
                </a:solidFill>
                <a:latin typeface="Arial" panose="020B0604020202020204" pitchFamily="34" charset="0"/>
              </a:rPr>
              <a:t>They are amazed</a:t>
            </a:r>
          </a:p>
        </p:txBody>
      </p:sp>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7318" t="14379"/>
          <a:stretch/>
        </p:blipFill>
        <p:spPr>
          <a:xfrm>
            <a:off x="4648198" y="1927106"/>
            <a:ext cx="4495801" cy="4948009"/>
          </a:xfrm>
          <a:prstGeom prst="rect">
            <a:avLst/>
          </a:prstGeom>
        </p:spPr>
      </p:pic>
      <p:sp>
        <p:nvSpPr>
          <p:cNvPr id="8" name="Oval 7"/>
          <p:cNvSpPr/>
          <p:nvPr/>
        </p:nvSpPr>
        <p:spPr>
          <a:xfrm>
            <a:off x="6896098" y="2113541"/>
            <a:ext cx="296215" cy="296214"/>
          </a:xfrm>
          <a:prstGeom prst="ellipse">
            <a:avLst/>
          </a:prstGeom>
          <a:solidFill>
            <a:srgbClr val="FF0000">
              <a:alpha val="32000"/>
            </a:srgb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6140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 name="Rectangle 1"/>
          <p:cNvSpPr>
            <a:spLocks noChangeArrowheads="1"/>
          </p:cNvSpPr>
          <p:nvPr/>
        </p:nvSpPr>
        <p:spPr bwMode="auto">
          <a:xfrm>
            <a:off x="228600" y="265113"/>
            <a:ext cx="4495800"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150000"/>
              </a:lnSpc>
            </a:pPr>
            <a:r>
              <a:rPr lang="en-US" sz="2200" b="1" dirty="0">
                <a:solidFill>
                  <a:schemeClr val="bg1"/>
                </a:solidFill>
              </a:rPr>
              <a:t>John 6:26 (NASB95) </a:t>
            </a:r>
          </a:p>
          <a:p>
            <a:pPr>
              <a:lnSpc>
                <a:spcPct val="150000"/>
              </a:lnSpc>
            </a:pPr>
            <a:r>
              <a:rPr lang="en-US" sz="2200" b="1" baseline="30000" dirty="0">
                <a:solidFill>
                  <a:schemeClr val="bg1"/>
                </a:solidFill>
              </a:rPr>
              <a:t>26</a:t>
            </a:r>
            <a:r>
              <a:rPr lang="en-US" sz="2200" b="1" dirty="0">
                <a:solidFill>
                  <a:schemeClr val="bg1"/>
                </a:solidFill>
              </a:rPr>
              <a:t> Jesus answered them and said, “Truly, truly, I say to you, you seek Me, not because you saw signs, but because you ate of the loaves and were filled. </a:t>
            </a:r>
          </a:p>
        </p:txBody>
      </p:sp>
      <p:cxnSp>
        <p:nvCxnSpPr>
          <p:cNvPr id="3" name="Straight Connector 2"/>
          <p:cNvCxnSpPr/>
          <p:nvPr/>
        </p:nvCxnSpPr>
        <p:spPr>
          <a:xfrm>
            <a:off x="4648200" y="246857"/>
            <a:ext cx="0" cy="6364287"/>
          </a:xfrm>
          <a:prstGeom prst="line">
            <a:avLst/>
          </a:prstGeom>
          <a:ln>
            <a:solidFill>
              <a:schemeClr val="bg1">
                <a:alpha val="60000"/>
              </a:schemeClr>
            </a:solidFill>
          </a:ln>
        </p:spPr>
        <p:style>
          <a:lnRef idx="1">
            <a:schemeClr val="accent1"/>
          </a:lnRef>
          <a:fillRef idx="0">
            <a:schemeClr val="accent1"/>
          </a:fillRef>
          <a:effectRef idx="0">
            <a:schemeClr val="accent1"/>
          </a:effectRef>
          <a:fontRef idx="minor">
            <a:schemeClr val="tx1"/>
          </a:fontRef>
        </p:style>
      </p:cxnSp>
      <p:sp>
        <p:nvSpPr>
          <p:cNvPr id="6" name="Rectangle 5"/>
          <p:cNvSpPr>
            <a:spLocks noChangeArrowheads="1"/>
          </p:cNvSpPr>
          <p:nvPr/>
        </p:nvSpPr>
        <p:spPr bwMode="auto">
          <a:xfrm>
            <a:off x="4648199" y="108297"/>
            <a:ext cx="4598832" cy="83099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pPr>
            <a:r>
              <a:rPr lang="en-US" altLang="en-US" sz="2400" b="1" dirty="0">
                <a:solidFill>
                  <a:schemeClr val="bg1"/>
                </a:solidFill>
                <a:latin typeface="Arial" panose="020B0604020202020204" pitchFamily="34" charset="0"/>
              </a:rPr>
              <a:t>Jesus once again </a:t>
            </a:r>
            <a:r>
              <a:rPr lang="en-US" altLang="en-US" sz="2400" b="1" i="1" dirty="0">
                <a:solidFill>
                  <a:schemeClr val="bg1"/>
                </a:solidFill>
                <a:latin typeface="Arial" panose="020B0604020202020204" pitchFamily="34" charset="0"/>
              </a:rPr>
              <a:t>knew what was in man.</a:t>
            </a:r>
            <a:r>
              <a:rPr lang="en-US" altLang="en-US" sz="2400" b="1" dirty="0">
                <a:solidFill>
                  <a:schemeClr val="bg1"/>
                </a:solidFill>
                <a:latin typeface="Arial" panose="020B0604020202020204" pitchFamily="34" charset="0"/>
              </a:rPr>
              <a:t> (</a:t>
            </a:r>
            <a:r>
              <a:rPr lang="en-US" altLang="en-US" sz="2400" b="1" dirty="0" err="1">
                <a:solidFill>
                  <a:schemeClr val="bg1"/>
                </a:solidFill>
                <a:latin typeface="Arial" panose="020B0604020202020204" pitchFamily="34" charset="0"/>
              </a:rPr>
              <a:t>Jn</a:t>
            </a:r>
            <a:r>
              <a:rPr lang="en-US" altLang="en-US" sz="2400" b="1" dirty="0">
                <a:solidFill>
                  <a:schemeClr val="bg1"/>
                </a:solidFill>
                <a:latin typeface="Arial" panose="020B0604020202020204" pitchFamily="34" charset="0"/>
              </a:rPr>
              <a:t> 2:25)</a:t>
            </a:r>
            <a:endParaRPr lang="en-US" altLang="en-US" sz="2400" b="1" i="1" dirty="0">
              <a:solidFill>
                <a:schemeClr val="bg1"/>
              </a:solidFill>
              <a:latin typeface="Arial" panose="020B0604020202020204" pitchFamily="34" charset="0"/>
            </a:endParaRPr>
          </a:p>
        </p:txBody>
      </p:sp>
      <p:sp>
        <p:nvSpPr>
          <p:cNvPr id="7" name="Rectangle 6"/>
          <p:cNvSpPr/>
          <p:nvPr/>
        </p:nvSpPr>
        <p:spPr>
          <a:xfrm>
            <a:off x="4657725" y="4940300"/>
            <a:ext cx="4486276" cy="1922184"/>
          </a:xfrm>
          <a:prstGeom prst="rect">
            <a:avLst/>
          </a:prstGeom>
          <a:solidFill>
            <a:schemeClr val="bg2">
              <a:lumMod val="9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2400" b="1" dirty="0">
                <a:solidFill>
                  <a:schemeClr val="tx1"/>
                </a:solidFill>
              </a:rPr>
              <a:t>John 2:25 (NASB95) </a:t>
            </a:r>
          </a:p>
          <a:p>
            <a:r>
              <a:rPr lang="en-US" sz="2400" b="1" baseline="30000" dirty="0">
                <a:solidFill>
                  <a:schemeClr val="tx1"/>
                </a:solidFill>
              </a:rPr>
              <a:t>25</a:t>
            </a:r>
            <a:r>
              <a:rPr lang="en-US" sz="2400" b="1" dirty="0">
                <a:solidFill>
                  <a:schemeClr val="tx1"/>
                </a:solidFill>
              </a:rPr>
              <a:t> and because He did not need anyone to testify concerning man, for </a:t>
            </a:r>
            <a:r>
              <a:rPr lang="en-US" sz="2400" b="1" u="sng" dirty="0">
                <a:solidFill>
                  <a:schemeClr val="tx1"/>
                </a:solidFill>
              </a:rPr>
              <a:t>He Himself knew what was in man</a:t>
            </a:r>
            <a:r>
              <a:rPr lang="en-US" sz="2400" b="1" dirty="0">
                <a:solidFill>
                  <a:schemeClr val="tx1"/>
                </a:solidFill>
              </a:rPr>
              <a:t>. </a:t>
            </a:r>
          </a:p>
        </p:txBody>
      </p:sp>
      <p:sp>
        <p:nvSpPr>
          <p:cNvPr id="8" name="Rectangle 7"/>
          <p:cNvSpPr>
            <a:spLocks noChangeArrowheads="1"/>
          </p:cNvSpPr>
          <p:nvPr/>
        </p:nvSpPr>
        <p:spPr bwMode="auto">
          <a:xfrm>
            <a:off x="4648199" y="939294"/>
            <a:ext cx="4495801" cy="120032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pPr>
            <a:r>
              <a:rPr lang="en-US" altLang="en-US" sz="2400" b="1" i="1" dirty="0">
                <a:solidFill>
                  <a:schemeClr val="bg1"/>
                </a:solidFill>
                <a:latin typeface="Arial" panose="020B0604020202020204" pitchFamily="34" charset="0"/>
              </a:rPr>
              <a:t>Truly, truly – </a:t>
            </a:r>
            <a:r>
              <a:rPr lang="en-US" altLang="en-US" sz="2400" b="1" dirty="0">
                <a:solidFill>
                  <a:schemeClr val="bg1"/>
                </a:solidFill>
                <a:latin typeface="Arial" panose="020B0604020202020204" pitchFamily="34" charset="0"/>
              </a:rPr>
              <a:t>strong emphasis, said 4x </a:t>
            </a:r>
            <a:br>
              <a:rPr lang="en-US" altLang="en-US" sz="2400" b="1" dirty="0">
                <a:solidFill>
                  <a:schemeClr val="bg1"/>
                </a:solidFill>
                <a:latin typeface="Arial" panose="020B0604020202020204" pitchFamily="34" charset="0"/>
              </a:rPr>
            </a:br>
            <a:r>
              <a:rPr lang="en-US" altLang="en-US" sz="2400" b="1" dirty="0">
                <a:solidFill>
                  <a:schemeClr val="bg1"/>
                </a:solidFill>
                <a:latin typeface="Arial" panose="020B0604020202020204" pitchFamily="34" charset="0"/>
              </a:rPr>
              <a:t>(vs. 26, 32, 47, 53)</a:t>
            </a:r>
            <a:endParaRPr lang="en-US" altLang="en-US" sz="2400" b="1" i="1" dirty="0">
              <a:solidFill>
                <a:schemeClr val="bg1"/>
              </a:solidFill>
              <a:latin typeface="Arial" panose="020B0604020202020204" pitchFamily="34" charset="0"/>
            </a:endParaRPr>
          </a:p>
        </p:txBody>
      </p:sp>
      <p:sp>
        <p:nvSpPr>
          <p:cNvPr id="9" name="Rectangle 8"/>
          <p:cNvSpPr>
            <a:spLocks noChangeArrowheads="1"/>
          </p:cNvSpPr>
          <p:nvPr/>
        </p:nvSpPr>
        <p:spPr bwMode="auto">
          <a:xfrm>
            <a:off x="4648199" y="2139623"/>
            <a:ext cx="4495801" cy="120032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pPr>
            <a:r>
              <a:rPr lang="en-US" altLang="en-US" sz="2400" b="1" dirty="0">
                <a:solidFill>
                  <a:schemeClr val="bg1"/>
                </a:solidFill>
                <a:latin typeface="Arial" panose="020B0604020202020204" pitchFamily="34" charset="0"/>
              </a:rPr>
              <a:t>They sought Jesus for the physical rather than the spiritual</a:t>
            </a:r>
          </a:p>
        </p:txBody>
      </p:sp>
      <p:sp>
        <p:nvSpPr>
          <p:cNvPr id="10" name="Rectangle 9"/>
          <p:cNvSpPr>
            <a:spLocks noChangeArrowheads="1"/>
          </p:cNvSpPr>
          <p:nvPr/>
        </p:nvSpPr>
        <p:spPr bwMode="auto">
          <a:xfrm>
            <a:off x="4648199" y="3334404"/>
            <a:ext cx="4495801" cy="120032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pPr>
            <a:r>
              <a:rPr lang="en-US" altLang="en-US" sz="2400" b="1" dirty="0">
                <a:solidFill>
                  <a:schemeClr val="bg1"/>
                </a:solidFill>
                <a:latin typeface="Arial" panose="020B0604020202020204" pitchFamily="34" charset="0"/>
              </a:rPr>
              <a:t>Many churches today cater to the physical rather than the spiritual</a:t>
            </a:r>
          </a:p>
        </p:txBody>
      </p:sp>
      <p:sp>
        <p:nvSpPr>
          <p:cNvPr id="11" name="Rectangle 10"/>
          <p:cNvSpPr/>
          <p:nvPr/>
        </p:nvSpPr>
        <p:spPr>
          <a:xfrm>
            <a:off x="4662486" y="4534733"/>
            <a:ext cx="4486276" cy="2327751"/>
          </a:xfrm>
          <a:prstGeom prst="rect">
            <a:avLst/>
          </a:prstGeom>
          <a:solidFill>
            <a:schemeClr val="bg2">
              <a:lumMod val="9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2400" b="1" dirty="0">
                <a:solidFill>
                  <a:schemeClr val="tx1"/>
                </a:solidFill>
              </a:rPr>
              <a:t>1 John 4:1 (NASB95) </a:t>
            </a:r>
          </a:p>
          <a:p>
            <a:r>
              <a:rPr lang="en-US" sz="2400" b="1" baseline="30000" dirty="0">
                <a:solidFill>
                  <a:schemeClr val="tx1"/>
                </a:solidFill>
              </a:rPr>
              <a:t>1</a:t>
            </a:r>
            <a:r>
              <a:rPr lang="en-US" sz="2400" b="1" dirty="0">
                <a:solidFill>
                  <a:schemeClr val="tx1"/>
                </a:solidFill>
              </a:rPr>
              <a:t> Beloved, do not believe every spirit, but test the spirits to see whether they are from God, because many false prophets have gone out into the world. </a:t>
            </a:r>
          </a:p>
        </p:txBody>
      </p:sp>
      <p:sp>
        <p:nvSpPr>
          <p:cNvPr id="12" name="Rectangle 11"/>
          <p:cNvSpPr/>
          <p:nvPr/>
        </p:nvSpPr>
        <p:spPr>
          <a:xfrm>
            <a:off x="3530600" y="4535805"/>
            <a:ext cx="5619747" cy="2327751"/>
          </a:xfrm>
          <a:prstGeom prst="rect">
            <a:avLst/>
          </a:prstGeom>
          <a:solidFill>
            <a:schemeClr val="bg2">
              <a:lumMod val="9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2400" b="1" dirty="0">
                <a:solidFill>
                  <a:schemeClr val="tx1"/>
                </a:solidFill>
              </a:rPr>
              <a:t>1 Corinthians 11:22 (NASB95) </a:t>
            </a:r>
          </a:p>
          <a:p>
            <a:r>
              <a:rPr lang="en-US" sz="2400" b="1" baseline="30000" dirty="0">
                <a:solidFill>
                  <a:schemeClr val="tx1"/>
                </a:solidFill>
              </a:rPr>
              <a:t>22</a:t>
            </a:r>
            <a:r>
              <a:rPr lang="en-US" sz="2400" b="1" dirty="0">
                <a:solidFill>
                  <a:schemeClr val="tx1"/>
                </a:solidFill>
              </a:rPr>
              <a:t> What! </a:t>
            </a:r>
            <a:r>
              <a:rPr lang="en-US" sz="2400" b="1" u="sng" dirty="0">
                <a:solidFill>
                  <a:schemeClr val="tx1"/>
                </a:solidFill>
              </a:rPr>
              <a:t>Do you not have houses in which to eat and drink?</a:t>
            </a:r>
            <a:r>
              <a:rPr lang="en-US" sz="2400" b="1" dirty="0">
                <a:solidFill>
                  <a:schemeClr val="tx1"/>
                </a:solidFill>
              </a:rPr>
              <a:t> Or do you despise the church of God and shame those who have nothing? What shall I say to you? Shall I praise you? In this I will not praise you. </a:t>
            </a:r>
          </a:p>
        </p:txBody>
      </p:sp>
      <p:sp>
        <p:nvSpPr>
          <p:cNvPr id="13" name="Rectangle 12"/>
          <p:cNvSpPr/>
          <p:nvPr/>
        </p:nvSpPr>
        <p:spPr>
          <a:xfrm>
            <a:off x="4648199" y="4536877"/>
            <a:ext cx="4502148" cy="2327751"/>
          </a:xfrm>
          <a:prstGeom prst="rect">
            <a:avLst/>
          </a:prstGeom>
          <a:solidFill>
            <a:schemeClr val="bg2">
              <a:lumMod val="9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2400" b="1" dirty="0">
                <a:solidFill>
                  <a:schemeClr val="tx1"/>
                </a:solidFill>
              </a:rPr>
              <a:t>1 Peter 2:5 (NASB95) </a:t>
            </a:r>
          </a:p>
          <a:p>
            <a:r>
              <a:rPr lang="en-US" sz="2400" b="1" baseline="30000" dirty="0">
                <a:solidFill>
                  <a:schemeClr val="tx1"/>
                </a:solidFill>
              </a:rPr>
              <a:t>5</a:t>
            </a:r>
            <a:r>
              <a:rPr lang="en-US" sz="2400" b="1" dirty="0">
                <a:solidFill>
                  <a:schemeClr val="tx1"/>
                </a:solidFill>
              </a:rPr>
              <a:t> you also, as living stones, are being built up as </a:t>
            </a:r>
            <a:r>
              <a:rPr lang="en-US" sz="2400" b="1" u="sng" dirty="0">
                <a:solidFill>
                  <a:schemeClr val="tx1"/>
                </a:solidFill>
              </a:rPr>
              <a:t>a spiritual house for a holy priesthood, to offer up spiritual sacrifices acceptable to God through Jesus Christ</a:t>
            </a:r>
            <a:r>
              <a:rPr lang="en-US" sz="2400" b="1" dirty="0">
                <a:solidFill>
                  <a:schemeClr val="tx1"/>
                </a:solidFill>
              </a:rPr>
              <a:t>. </a:t>
            </a:r>
          </a:p>
        </p:txBody>
      </p:sp>
    </p:spTree>
    <p:extLst>
      <p:ext uri="{BB962C8B-B14F-4D97-AF65-F5344CB8AC3E}">
        <p14:creationId xmlns:p14="http://schemas.microsoft.com/office/powerpoint/2010/main" val="720709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xit" presetSubtype="0" fill="hold" grpId="1" nodeType="withEffect">
                                  <p:stCondLst>
                                    <p:cond delay="0"/>
                                  </p:stCondLst>
                                  <p:childTnLst>
                                    <p:animEffect transition="out" filter="fade">
                                      <p:cBhvr>
                                        <p:cTn id="17" dur="500"/>
                                        <p:tgtEl>
                                          <p:spTgt spid="7"/>
                                        </p:tgtEl>
                                      </p:cBhvr>
                                    </p:animEffect>
                                    <p:set>
                                      <p:cBhvr>
                                        <p:cTn id="18" dur="1" fill="hold">
                                          <p:stCondLst>
                                            <p:cond delay="499"/>
                                          </p:stCondLst>
                                        </p:cTn>
                                        <p:tgtEl>
                                          <p:spTgt spid="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1" nodeType="clickEffect">
                                  <p:stCondLst>
                                    <p:cond delay="0"/>
                                  </p:stCondLst>
                                  <p:childTnLst>
                                    <p:animEffect transition="out" filter="fade">
                                      <p:cBhvr>
                                        <p:cTn id="35" dur="500"/>
                                        <p:tgtEl>
                                          <p:spTgt spid="11"/>
                                        </p:tgtEl>
                                      </p:cBhvr>
                                    </p:animEffect>
                                    <p:set>
                                      <p:cBhvr>
                                        <p:cTn id="36" dur="1" fill="hold">
                                          <p:stCondLst>
                                            <p:cond delay="499"/>
                                          </p:stCondLst>
                                        </p:cTn>
                                        <p:tgtEl>
                                          <p:spTgt spid="11"/>
                                        </p:tgtEl>
                                        <p:attrNameLst>
                                          <p:attrName>style.visibility</p:attrName>
                                        </p:attrNameLst>
                                      </p:cBhvr>
                                      <p:to>
                                        <p:strVal val="hidden"/>
                                      </p:to>
                                    </p:set>
                                  </p:childTnLst>
                                </p:cTn>
                              </p:par>
                              <p:par>
                                <p:cTn id="37" presetID="10" presetClass="entr" presetSubtype="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grpId="1" nodeType="clickEffect">
                                  <p:stCondLst>
                                    <p:cond delay="0"/>
                                  </p:stCondLst>
                                  <p:childTnLst>
                                    <p:animEffect transition="out" filter="fade">
                                      <p:cBhvr>
                                        <p:cTn id="43" dur="500"/>
                                        <p:tgtEl>
                                          <p:spTgt spid="12"/>
                                        </p:tgtEl>
                                      </p:cBhvr>
                                    </p:animEffect>
                                    <p:set>
                                      <p:cBhvr>
                                        <p:cTn id="44" dur="1" fill="hold">
                                          <p:stCondLst>
                                            <p:cond delay="499"/>
                                          </p:stCondLst>
                                        </p:cTn>
                                        <p:tgtEl>
                                          <p:spTgt spid="12"/>
                                        </p:tgtEl>
                                        <p:attrNameLst>
                                          <p:attrName>style.visibility</p:attrName>
                                        </p:attrNameLst>
                                      </p:cBhvr>
                                      <p:to>
                                        <p:strVal val="hidden"/>
                                      </p:to>
                                    </p:set>
                                  </p:childTnLst>
                                </p:cTn>
                              </p:par>
                              <p:par>
                                <p:cTn id="45" presetID="10" presetClass="entr" presetSubtype="0"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7" grpId="1" animBg="1"/>
      <p:bldP spid="8" grpId="0"/>
      <p:bldP spid="9" grpId="0"/>
      <p:bldP spid="10" grpId="0"/>
      <p:bldP spid="11" grpId="0" animBg="1"/>
      <p:bldP spid="11" grpId="1" animBg="1"/>
      <p:bldP spid="12" grpId="0" animBg="1"/>
      <p:bldP spid="12" grpId="1" animBg="1"/>
      <p:bldP spid="1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 name="Rectangle 1"/>
          <p:cNvSpPr>
            <a:spLocks noChangeArrowheads="1"/>
          </p:cNvSpPr>
          <p:nvPr/>
        </p:nvSpPr>
        <p:spPr bwMode="auto">
          <a:xfrm>
            <a:off x="228600" y="265113"/>
            <a:ext cx="4495800" cy="3647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150000"/>
              </a:lnSpc>
            </a:pPr>
            <a:r>
              <a:rPr lang="en-US" sz="2200" b="1" dirty="0">
                <a:solidFill>
                  <a:schemeClr val="bg1"/>
                </a:solidFill>
              </a:rPr>
              <a:t>John 6:27 (NASB95) </a:t>
            </a:r>
          </a:p>
          <a:p>
            <a:pPr>
              <a:lnSpc>
                <a:spcPct val="150000"/>
              </a:lnSpc>
            </a:pPr>
            <a:r>
              <a:rPr lang="en-US" sz="2200" b="1" baseline="30000" dirty="0">
                <a:solidFill>
                  <a:schemeClr val="bg1"/>
                </a:solidFill>
              </a:rPr>
              <a:t>27</a:t>
            </a:r>
            <a:r>
              <a:rPr lang="en-US" sz="2200" b="1" dirty="0">
                <a:solidFill>
                  <a:schemeClr val="bg1"/>
                </a:solidFill>
              </a:rPr>
              <a:t> “Do not work for the food which perishes, but for the food which endures to eternal life, which the Son of Man will give to you, for on Him the Father, God, has set His seal.”</a:t>
            </a:r>
          </a:p>
        </p:txBody>
      </p:sp>
      <p:cxnSp>
        <p:nvCxnSpPr>
          <p:cNvPr id="3" name="Straight Connector 2"/>
          <p:cNvCxnSpPr/>
          <p:nvPr/>
        </p:nvCxnSpPr>
        <p:spPr>
          <a:xfrm>
            <a:off x="4648200" y="246857"/>
            <a:ext cx="0" cy="6364287"/>
          </a:xfrm>
          <a:prstGeom prst="line">
            <a:avLst/>
          </a:prstGeom>
          <a:ln>
            <a:solidFill>
              <a:schemeClr val="bg1">
                <a:alpha val="60000"/>
              </a:schemeClr>
            </a:solidFill>
          </a:ln>
        </p:spPr>
        <p:style>
          <a:lnRef idx="1">
            <a:schemeClr val="accent1"/>
          </a:lnRef>
          <a:fillRef idx="0">
            <a:schemeClr val="accent1"/>
          </a:fillRef>
          <a:effectRef idx="0">
            <a:schemeClr val="accent1"/>
          </a:effectRef>
          <a:fontRef idx="minor">
            <a:schemeClr val="tx1"/>
          </a:fontRef>
        </p:style>
      </p:cxnSp>
      <p:sp>
        <p:nvSpPr>
          <p:cNvPr id="6" name="Rectangle 5"/>
          <p:cNvSpPr>
            <a:spLocks noChangeArrowheads="1"/>
          </p:cNvSpPr>
          <p:nvPr/>
        </p:nvSpPr>
        <p:spPr bwMode="auto">
          <a:xfrm>
            <a:off x="4648199" y="108297"/>
            <a:ext cx="4598832" cy="83099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pPr>
            <a:r>
              <a:rPr lang="en-US" altLang="en-US" sz="2400" b="1" dirty="0">
                <a:solidFill>
                  <a:schemeClr val="bg1"/>
                </a:solidFill>
                <a:latin typeface="Arial" panose="020B0604020202020204" pitchFamily="34" charset="0"/>
              </a:rPr>
              <a:t>The people wanted food … Jesus gave them a sermon!</a:t>
            </a:r>
            <a:endParaRPr lang="en-US" altLang="en-US" sz="2400" b="1" i="1" dirty="0">
              <a:solidFill>
                <a:schemeClr val="bg1"/>
              </a:solidFill>
              <a:latin typeface="Arial" panose="020B0604020202020204" pitchFamily="34" charset="0"/>
            </a:endParaRPr>
          </a:p>
        </p:txBody>
      </p:sp>
      <p:sp>
        <p:nvSpPr>
          <p:cNvPr id="7" name="Rectangle 6"/>
          <p:cNvSpPr>
            <a:spLocks noChangeArrowheads="1"/>
          </p:cNvSpPr>
          <p:nvPr/>
        </p:nvSpPr>
        <p:spPr bwMode="auto">
          <a:xfrm>
            <a:off x="4648199" y="939294"/>
            <a:ext cx="4598832" cy="46166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pPr>
            <a:r>
              <a:rPr lang="en-US" altLang="en-US" sz="2400" b="1" dirty="0">
                <a:solidFill>
                  <a:schemeClr val="bg1"/>
                </a:solidFill>
                <a:latin typeface="Arial" panose="020B0604020202020204" pitchFamily="34" charset="0"/>
              </a:rPr>
              <a:t>Man must work</a:t>
            </a:r>
            <a:endParaRPr lang="en-US" altLang="en-US" sz="2400" b="1" i="1" dirty="0">
              <a:solidFill>
                <a:schemeClr val="bg1"/>
              </a:solidFill>
              <a:latin typeface="Arial" panose="020B0604020202020204" pitchFamily="34" charset="0"/>
            </a:endParaRPr>
          </a:p>
        </p:txBody>
      </p:sp>
      <p:sp>
        <p:nvSpPr>
          <p:cNvPr id="8" name="Rectangle 7"/>
          <p:cNvSpPr>
            <a:spLocks noChangeArrowheads="1"/>
          </p:cNvSpPr>
          <p:nvPr/>
        </p:nvSpPr>
        <p:spPr bwMode="auto">
          <a:xfrm>
            <a:off x="4648199" y="1404893"/>
            <a:ext cx="4598832" cy="46166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pPr>
            <a:r>
              <a:rPr lang="en-US" altLang="en-US" sz="2400" b="1" dirty="0">
                <a:solidFill>
                  <a:schemeClr val="bg1"/>
                </a:solidFill>
                <a:latin typeface="Arial" panose="020B0604020202020204" pitchFamily="34" charset="0"/>
              </a:rPr>
              <a:t>Lesson in true values:</a:t>
            </a:r>
          </a:p>
        </p:txBody>
      </p:sp>
      <p:sp>
        <p:nvSpPr>
          <p:cNvPr id="9" name="Rectangle 8"/>
          <p:cNvSpPr/>
          <p:nvPr/>
        </p:nvSpPr>
        <p:spPr>
          <a:xfrm>
            <a:off x="4648199" y="2997201"/>
            <a:ext cx="4502148" cy="3867428"/>
          </a:xfrm>
          <a:prstGeom prst="rect">
            <a:avLst/>
          </a:prstGeom>
          <a:solidFill>
            <a:schemeClr val="bg2">
              <a:lumMod val="9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2400" b="1" dirty="0">
                <a:solidFill>
                  <a:schemeClr val="tx1"/>
                </a:solidFill>
              </a:rPr>
              <a:t>Genesis 3:17 (NASB95) </a:t>
            </a:r>
          </a:p>
          <a:p>
            <a:r>
              <a:rPr lang="en-US" sz="2400" b="1" baseline="30000" dirty="0">
                <a:solidFill>
                  <a:schemeClr val="tx1"/>
                </a:solidFill>
              </a:rPr>
              <a:t>17</a:t>
            </a:r>
            <a:r>
              <a:rPr lang="en-US" sz="2400" b="1" dirty="0">
                <a:solidFill>
                  <a:schemeClr val="tx1"/>
                </a:solidFill>
              </a:rPr>
              <a:t> Then to Adam He said, “</a:t>
            </a:r>
            <a:r>
              <a:rPr lang="en-US" sz="2400" b="1" u="sng" dirty="0">
                <a:solidFill>
                  <a:schemeClr val="tx1"/>
                </a:solidFill>
              </a:rPr>
              <a:t>Because you have listened to the voice of your wife, and have eaten from the tree</a:t>
            </a:r>
            <a:r>
              <a:rPr lang="en-US" sz="2400" b="1" dirty="0">
                <a:solidFill>
                  <a:schemeClr val="tx1"/>
                </a:solidFill>
              </a:rPr>
              <a:t> about which I commanded you, saying, ‘You shall not eat from it’; </a:t>
            </a:r>
            <a:r>
              <a:rPr lang="en-US" sz="2400" b="1" u="sng" dirty="0">
                <a:solidFill>
                  <a:schemeClr val="tx1"/>
                </a:solidFill>
              </a:rPr>
              <a:t>Cursed is the ground because of you; In toil you will eat of it All the days of your life</a:t>
            </a:r>
            <a:r>
              <a:rPr lang="en-US" sz="2400" b="1" dirty="0">
                <a:solidFill>
                  <a:schemeClr val="tx1"/>
                </a:solidFill>
              </a:rPr>
              <a:t>. </a:t>
            </a:r>
          </a:p>
        </p:txBody>
      </p:sp>
      <p:sp>
        <p:nvSpPr>
          <p:cNvPr id="10" name="Rectangle 9"/>
          <p:cNvSpPr/>
          <p:nvPr/>
        </p:nvSpPr>
        <p:spPr>
          <a:xfrm>
            <a:off x="4641852" y="3556000"/>
            <a:ext cx="4502148" cy="3302000"/>
          </a:xfrm>
          <a:prstGeom prst="rect">
            <a:avLst/>
          </a:prstGeom>
          <a:solidFill>
            <a:schemeClr val="bg2">
              <a:lumMod val="9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2400" b="1" dirty="0">
                <a:solidFill>
                  <a:schemeClr val="tx1"/>
                </a:solidFill>
              </a:rPr>
              <a:t>2 Thessalonians 3:10–11</a:t>
            </a:r>
          </a:p>
          <a:p>
            <a:r>
              <a:rPr lang="en-US" sz="2400" b="1" baseline="30000" dirty="0">
                <a:solidFill>
                  <a:schemeClr val="tx1"/>
                </a:solidFill>
              </a:rPr>
              <a:t>10</a:t>
            </a:r>
            <a:r>
              <a:rPr lang="en-US" sz="2400" b="1" dirty="0">
                <a:solidFill>
                  <a:schemeClr val="tx1"/>
                </a:solidFill>
              </a:rPr>
              <a:t> For even when we were with you, we used to give you this order: </a:t>
            </a:r>
            <a:r>
              <a:rPr lang="en-US" sz="2400" b="1" u="sng" dirty="0">
                <a:solidFill>
                  <a:schemeClr val="tx1"/>
                </a:solidFill>
              </a:rPr>
              <a:t>if anyone is not willing to work, then he is not to eat, either.</a:t>
            </a:r>
            <a:r>
              <a:rPr lang="en-US" sz="2400" b="1" dirty="0">
                <a:solidFill>
                  <a:schemeClr val="tx1"/>
                </a:solidFill>
              </a:rPr>
              <a:t> </a:t>
            </a:r>
            <a:r>
              <a:rPr lang="en-US" sz="2400" b="1" baseline="30000" dirty="0">
                <a:solidFill>
                  <a:schemeClr val="tx1"/>
                </a:solidFill>
              </a:rPr>
              <a:t>11</a:t>
            </a:r>
            <a:r>
              <a:rPr lang="en-US" sz="2400" b="1" dirty="0">
                <a:solidFill>
                  <a:schemeClr val="tx1"/>
                </a:solidFill>
              </a:rPr>
              <a:t> For we hear that some among you are leading an undisciplined life, doing no work at all, but acting like busybodies. </a:t>
            </a:r>
          </a:p>
        </p:txBody>
      </p:sp>
      <p:sp>
        <p:nvSpPr>
          <p:cNvPr id="11" name="Rectangle 10"/>
          <p:cNvSpPr>
            <a:spLocks noChangeArrowheads="1"/>
          </p:cNvSpPr>
          <p:nvPr/>
        </p:nvSpPr>
        <p:spPr bwMode="auto">
          <a:xfrm>
            <a:off x="4525290" y="1866558"/>
            <a:ext cx="4827432" cy="120032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a:spcBef>
                <a:spcPct val="0"/>
              </a:spcBef>
              <a:buNone/>
            </a:pPr>
            <a:r>
              <a:rPr lang="en-US" altLang="en-US" sz="2400" b="1" i="1" dirty="0">
                <a:solidFill>
                  <a:schemeClr val="bg1"/>
                </a:solidFill>
                <a:latin typeface="Arial" panose="020B0604020202020204" pitchFamily="34" charset="0"/>
              </a:rPr>
              <a:t>	- food which perishes:</a:t>
            </a:r>
            <a:br>
              <a:rPr lang="en-US" altLang="en-US" sz="2400" b="1" dirty="0">
                <a:solidFill>
                  <a:schemeClr val="bg1"/>
                </a:solidFill>
                <a:latin typeface="Arial" panose="020B0604020202020204" pitchFamily="34" charset="0"/>
              </a:rPr>
            </a:br>
            <a:r>
              <a:rPr lang="en-US" altLang="en-US" sz="2400" b="1" dirty="0">
                <a:solidFill>
                  <a:schemeClr val="bg1"/>
                </a:solidFill>
                <a:latin typeface="Arial" panose="020B0604020202020204" pitchFamily="34" charset="0"/>
              </a:rPr>
              <a:t>		Feed the body: </a:t>
            </a:r>
            <a:br>
              <a:rPr lang="en-US" altLang="en-US" sz="2400" b="1" dirty="0">
                <a:solidFill>
                  <a:schemeClr val="bg1"/>
                </a:solidFill>
                <a:latin typeface="Arial" panose="020B0604020202020204" pitchFamily="34" charset="0"/>
              </a:rPr>
            </a:br>
            <a:r>
              <a:rPr lang="en-US" altLang="en-US" sz="2400" b="1" dirty="0">
                <a:solidFill>
                  <a:schemeClr val="bg1"/>
                </a:solidFill>
                <a:latin typeface="Arial" panose="020B0604020202020204" pitchFamily="34" charset="0"/>
              </a:rPr>
              <a:t>		Result: eat, eat, eat = DIE</a:t>
            </a:r>
            <a:endParaRPr lang="en-US" altLang="en-US" sz="2400" b="1" i="1" dirty="0">
              <a:solidFill>
                <a:schemeClr val="bg1"/>
              </a:solidFill>
              <a:latin typeface="Arial" panose="020B0604020202020204" pitchFamily="34" charset="0"/>
            </a:endParaRPr>
          </a:p>
        </p:txBody>
      </p:sp>
      <p:sp>
        <p:nvSpPr>
          <p:cNvPr id="13" name="Rectangle 12"/>
          <p:cNvSpPr>
            <a:spLocks noChangeArrowheads="1"/>
          </p:cNvSpPr>
          <p:nvPr/>
        </p:nvSpPr>
        <p:spPr bwMode="auto">
          <a:xfrm>
            <a:off x="4628324" y="2994593"/>
            <a:ext cx="4598832" cy="156966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a:spcBef>
                <a:spcPct val="0"/>
              </a:spcBef>
              <a:buNone/>
            </a:pPr>
            <a:r>
              <a:rPr lang="en-US" altLang="en-US" sz="2400" b="1" i="1" dirty="0">
                <a:solidFill>
                  <a:schemeClr val="bg1"/>
                </a:solidFill>
                <a:latin typeface="Arial" panose="020B0604020202020204" pitchFamily="34" charset="0"/>
              </a:rPr>
              <a:t>	- food which endures:</a:t>
            </a:r>
            <a:br>
              <a:rPr lang="en-US" altLang="en-US" sz="2400" b="1" dirty="0">
                <a:solidFill>
                  <a:schemeClr val="bg1"/>
                </a:solidFill>
                <a:latin typeface="Arial" panose="020B0604020202020204" pitchFamily="34" charset="0"/>
              </a:rPr>
            </a:br>
            <a:r>
              <a:rPr lang="en-US" altLang="en-US" sz="2400" b="1" dirty="0">
                <a:solidFill>
                  <a:schemeClr val="bg1"/>
                </a:solidFill>
                <a:latin typeface="Arial" panose="020B0604020202020204" pitchFamily="34" charset="0"/>
              </a:rPr>
              <a:t>		Feed the soul: </a:t>
            </a:r>
            <a:br>
              <a:rPr lang="en-US" altLang="en-US" sz="2400" b="1" dirty="0">
                <a:solidFill>
                  <a:schemeClr val="bg1"/>
                </a:solidFill>
                <a:latin typeface="Arial" panose="020B0604020202020204" pitchFamily="34" charset="0"/>
              </a:rPr>
            </a:br>
            <a:r>
              <a:rPr lang="en-US" altLang="en-US" sz="2400" b="1" dirty="0">
                <a:solidFill>
                  <a:schemeClr val="bg1"/>
                </a:solidFill>
                <a:latin typeface="Arial" panose="020B0604020202020204" pitchFamily="34" charset="0"/>
              </a:rPr>
              <a:t>		Result: eat, eat, eat = 				ETERNAL LIFE!!!</a:t>
            </a:r>
            <a:endParaRPr lang="en-US" altLang="en-US" sz="2400" b="1" i="1" dirty="0">
              <a:solidFill>
                <a:schemeClr val="bg1"/>
              </a:solidFill>
              <a:latin typeface="Arial" panose="020B0604020202020204" pitchFamily="34" charset="0"/>
            </a:endParaRPr>
          </a:p>
        </p:txBody>
      </p:sp>
      <p:sp>
        <p:nvSpPr>
          <p:cNvPr id="15" name="Rectangle 14"/>
          <p:cNvSpPr/>
          <p:nvPr/>
        </p:nvSpPr>
        <p:spPr>
          <a:xfrm>
            <a:off x="0" y="4570857"/>
            <a:ext cx="9150348" cy="2287144"/>
          </a:xfrm>
          <a:prstGeom prst="rect">
            <a:avLst/>
          </a:prstGeom>
          <a:solidFill>
            <a:schemeClr val="bg2">
              <a:lumMod val="9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2400" b="1" dirty="0">
                <a:solidFill>
                  <a:schemeClr val="tx1"/>
                </a:solidFill>
              </a:rPr>
              <a:t>Matthew 6:19–21 (NASB95) </a:t>
            </a:r>
          </a:p>
          <a:p>
            <a:r>
              <a:rPr lang="en-US" sz="2400" b="1" baseline="30000" dirty="0">
                <a:solidFill>
                  <a:schemeClr val="tx1"/>
                </a:solidFill>
              </a:rPr>
              <a:t>19</a:t>
            </a:r>
            <a:r>
              <a:rPr lang="en-US" sz="2400" b="1" dirty="0">
                <a:solidFill>
                  <a:schemeClr val="tx1"/>
                </a:solidFill>
              </a:rPr>
              <a:t> “</a:t>
            </a:r>
            <a:r>
              <a:rPr lang="en-US" sz="2400" b="1" u="sng" dirty="0">
                <a:solidFill>
                  <a:schemeClr val="tx1"/>
                </a:solidFill>
              </a:rPr>
              <a:t>Do not store up for yourselves treasures on earth</a:t>
            </a:r>
            <a:r>
              <a:rPr lang="en-US" sz="2400" b="1" dirty="0">
                <a:solidFill>
                  <a:schemeClr val="tx1"/>
                </a:solidFill>
              </a:rPr>
              <a:t>, where moth and rust destroy, and where thieves break in and steal. </a:t>
            </a:r>
            <a:r>
              <a:rPr lang="en-US" sz="2400" b="1" baseline="30000" dirty="0">
                <a:solidFill>
                  <a:schemeClr val="tx1"/>
                </a:solidFill>
              </a:rPr>
              <a:t>20</a:t>
            </a:r>
            <a:r>
              <a:rPr lang="en-US" sz="2400" b="1" dirty="0">
                <a:solidFill>
                  <a:schemeClr val="tx1"/>
                </a:solidFill>
              </a:rPr>
              <a:t> “</a:t>
            </a:r>
            <a:r>
              <a:rPr lang="en-US" sz="2400" b="1" u="sng" dirty="0">
                <a:solidFill>
                  <a:schemeClr val="tx1"/>
                </a:solidFill>
              </a:rPr>
              <a:t>But store up for yourselves treasures in heaven</a:t>
            </a:r>
            <a:r>
              <a:rPr lang="en-US" sz="2400" b="1" dirty="0">
                <a:solidFill>
                  <a:schemeClr val="tx1"/>
                </a:solidFill>
              </a:rPr>
              <a:t>, where neither moth nor rust destroys, and where thieves do not break in or steal; </a:t>
            </a:r>
            <a:r>
              <a:rPr lang="en-US" sz="2400" b="1" baseline="30000" dirty="0">
                <a:solidFill>
                  <a:schemeClr val="tx1"/>
                </a:solidFill>
              </a:rPr>
              <a:t>21</a:t>
            </a:r>
            <a:r>
              <a:rPr lang="en-US" sz="2400" b="1" dirty="0">
                <a:solidFill>
                  <a:schemeClr val="tx1"/>
                </a:solidFill>
              </a:rPr>
              <a:t> for </a:t>
            </a:r>
            <a:r>
              <a:rPr lang="en-US" sz="2400" b="1" u="sng" dirty="0">
                <a:solidFill>
                  <a:schemeClr val="tx1"/>
                </a:solidFill>
              </a:rPr>
              <a:t>where your treasure is, there your heart will be also</a:t>
            </a:r>
            <a:r>
              <a:rPr lang="en-US" sz="2400" b="1" dirty="0">
                <a:solidFill>
                  <a:schemeClr val="tx1"/>
                </a:solidFill>
              </a:rPr>
              <a:t>. </a:t>
            </a:r>
            <a:endParaRPr lang="en-US" sz="3200" b="1" dirty="0">
              <a:solidFill>
                <a:schemeClr val="tx1"/>
              </a:solidFill>
            </a:endParaRPr>
          </a:p>
        </p:txBody>
      </p:sp>
      <p:sp>
        <p:nvSpPr>
          <p:cNvPr id="16" name="Rectangle 15"/>
          <p:cNvSpPr/>
          <p:nvPr/>
        </p:nvSpPr>
        <p:spPr>
          <a:xfrm>
            <a:off x="-3728" y="4968208"/>
            <a:ext cx="9147728" cy="1887491"/>
          </a:xfrm>
          <a:prstGeom prst="rect">
            <a:avLst/>
          </a:prstGeom>
          <a:solidFill>
            <a:schemeClr val="bg2">
              <a:lumMod val="9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2400" b="1" dirty="0">
                <a:solidFill>
                  <a:schemeClr val="tx1"/>
                </a:solidFill>
              </a:rPr>
              <a:t>1 Timothy 6:6–8 (NASB95) </a:t>
            </a:r>
          </a:p>
          <a:p>
            <a:r>
              <a:rPr lang="en-US" sz="2400" b="1" baseline="30000" dirty="0">
                <a:solidFill>
                  <a:schemeClr val="tx1"/>
                </a:solidFill>
              </a:rPr>
              <a:t>6</a:t>
            </a:r>
            <a:r>
              <a:rPr lang="en-US" sz="2400" b="1" dirty="0">
                <a:solidFill>
                  <a:schemeClr val="tx1"/>
                </a:solidFill>
              </a:rPr>
              <a:t> But godliness </a:t>
            </a:r>
            <a:r>
              <a:rPr lang="en-US" sz="2400" b="1" i="1" dirty="0">
                <a:solidFill>
                  <a:schemeClr val="tx1"/>
                </a:solidFill>
              </a:rPr>
              <a:t>actually</a:t>
            </a:r>
            <a:r>
              <a:rPr lang="en-US" sz="2400" b="1" dirty="0">
                <a:solidFill>
                  <a:schemeClr val="tx1"/>
                </a:solidFill>
              </a:rPr>
              <a:t> is a means of great gain when accompanied by contentment. </a:t>
            </a:r>
            <a:r>
              <a:rPr lang="en-US" sz="2400" b="1" baseline="30000" dirty="0">
                <a:solidFill>
                  <a:schemeClr val="tx1"/>
                </a:solidFill>
              </a:rPr>
              <a:t>7</a:t>
            </a:r>
            <a:r>
              <a:rPr lang="en-US" sz="2400" b="1" dirty="0">
                <a:solidFill>
                  <a:schemeClr val="tx1"/>
                </a:solidFill>
              </a:rPr>
              <a:t> For </a:t>
            </a:r>
            <a:r>
              <a:rPr lang="en-US" sz="2400" b="1" u="sng" dirty="0">
                <a:solidFill>
                  <a:schemeClr val="tx1"/>
                </a:solidFill>
              </a:rPr>
              <a:t>we have brought nothing into the world, so we cannot take anything out of it either</a:t>
            </a:r>
            <a:r>
              <a:rPr lang="en-US" sz="2400" b="1" dirty="0">
                <a:solidFill>
                  <a:schemeClr val="tx1"/>
                </a:solidFill>
              </a:rPr>
              <a:t>. </a:t>
            </a:r>
            <a:r>
              <a:rPr lang="en-US" sz="2400" b="1" baseline="30000" dirty="0">
                <a:solidFill>
                  <a:schemeClr val="tx1"/>
                </a:solidFill>
              </a:rPr>
              <a:t>8</a:t>
            </a:r>
            <a:r>
              <a:rPr lang="en-US" sz="2400" b="1" dirty="0">
                <a:solidFill>
                  <a:schemeClr val="tx1"/>
                </a:solidFill>
              </a:rPr>
              <a:t> If we have food and covering, with these we shall be content. </a:t>
            </a:r>
          </a:p>
        </p:txBody>
      </p:sp>
      <p:sp>
        <p:nvSpPr>
          <p:cNvPr id="14" name="Rectangle 13"/>
          <p:cNvSpPr/>
          <p:nvPr/>
        </p:nvSpPr>
        <p:spPr>
          <a:xfrm>
            <a:off x="-8211" y="-1"/>
            <a:ext cx="9156694" cy="4949952"/>
          </a:xfrm>
          <a:prstGeom prst="rect">
            <a:avLst/>
          </a:prstGeom>
          <a:solidFill>
            <a:schemeClr val="bg2">
              <a:lumMod val="9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2400" b="1" dirty="0">
                <a:solidFill>
                  <a:schemeClr val="tx1"/>
                </a:solidFill>
              </a:rPr>
              <a:t>Luke 12:15–21 (NASB95) </a:t>
            </a:r>
          </a:p>
          <a:p>
            <a:r>
              <a:rPr lang="en-US" sz="2400" b="1" baseline="30000" dirty="0">
                <a:solidFill>
                  <a:schemeClr val="tx1"/>
                </a:solidFill>
              </a:rPr>
              <a:t>15</a:t>
            </a:r>
            <a:r>
              <a:rPr lang="en-US" sz="2400" b="1" dirty="0">
                <a:solidFill>
                  <a:schemeClr val="tx1"/>
                </a:solidFill>
              </a:rPr>
              <a:t> Then He said to them, “</a:t>
            </a:r>
            <a:r>
              <a:rPr lang="en-US" sz="2400" b="1" u="sng" dirty="0">
                <a:solidFill>
                  <a:schemeClr val="tx1"/>
                </a:solidFill>
              </a:rPr>
              <a:t>Beware, and be on your guard against every form of greed; for not </a:t>
            </a:r>
            <a:r>
              <a:rPr lang="en-US" sz="2400" b="1" i="1" u="sng" dirty="0">
                <a:solidFill>
                  <a:schemeClr val="tx1"/>
                </a:solidFill>
              </a:rPr>
              <a:t>even</a:t>
            </a:r>
            <a:r>
              <a:rPr lang="en-US" sz="2400" b="1" u="sng" dirty="0">
                <a:solidFill>
                  <a:schemeClr val="tx1"/>
                </a:solidFill>
              </a:rPr>
              <a:t> when one has an abundance does his life consist of his possessions.</a:t>
            </a:r>
            <a:r>
              <a:rPr lang="en-US" sz="2400" b="1" dirty="0">
                <a:solidFill>
                  <a:schemeClr val="tx1"/>
                </a:solidFill>
              </a:rPr>
              <a:t>” </a:t>
            </a:r>
            <a:r>
              <a:rPr lang="en-US" sz="2400" b="1" baseline="30000" dirty="0">
                <a:solidFill>
                  <a:schemeClr val="tx1"/>
                </a:solidFill>
              </a:rPr>
              <a:t>16</a:t>
            </a:r>
            <a:r>
              <a:rPr lang="en-US" sz="2400" b="1" dirty="0">
                <a:solidFill>
                  <a:schemeClr val="tx1"/>
                </a:solidFill>
              </a:rPr>
              <a:t> And </a:t>
            </a:r>
            <a:r>
              <a:rPr lang="en-US" sz="2400" b="1" u="sng" dirty="0">
                <a:solidFill>
                  <a:schemeClr val="tx1"/>
                </a:solidFill>
              </a:rPr>
              <a:t>He told them a parable</a:t>
            </a:r>
            <a:r>
              <a:rPr lang="en-US" sz="2400" b="1" dirty="0">
                <a:solidFill>
                  <a:schemeClr val="tx1"/>
                </a:solidFill>
              </a:rPr>
              <a:t>, saying, “</a:t>
            </a:r>
            <a:r>
              <a:rPr lang="en-US" sz="2400" b="1" u="sng" dirty="0">
                <a:solidFill>
                  <a:schemeClr val="tx1"/>
                </a:solidFill>
              </a:rPr>
              <a:t>The land of a rich man was very productive.</a:t>
            </a:r>
            <a:r>
              <a:rPr lang="en-US" sz="2400" b="1" dirty="0">
                <a:solidFill>
                  <a:schemeClr val="tx1"/>
                </a:solidFill>
              </a:rPr>
              <a:t> </a:t>
            </a:r>
            <a:r>
              <a:rPr lang="en-US" sz="2400" b="1" baseline="30000" dirty="0">
                <a:solidFill>
                  <a:schemeClr val="tx1"/>
                </a:solidFill>
              </a:rPr>
              <a:t>17</a:t>
            </a:r>
            <a:r>
              <a:rPr lang="en-US" sz="2400" b="1" dirty="0">
                <a:solidFill>
                  <a:schemeClr val="tx1"/>
                </a:solidFill>
              </a:rPr>
              <a:t> “And he began reasoning to himself, saying, ‘What shall I do, since I have no place to store my crops?’ </a:t>
            </a:r>
            <a:r>
              <a:rPr lang="en-US" sz="2400" b="1" baseline="30000" dirty="0">
                <a:solidFill>
                  <a:schemeClr val="tx1"/>
                </a:solidFill>
              </a:rPr>
              <a:t>18</a:t>
            </a:r>
            <a:r>
              <a:rPr lang="en-US" sz="2400" b="1" dirty="0">
                <a:solidFill>
                  <a:schemeClr val="tx1"/>
                </a:solidFill>
              </a:rPr>
              <a:t> “Then he said, ‘</a:t>
            </a:r>
            <a:r>
              <a:rPr lang="en-US" sz="2400" b="1" u="sng" dirty="0">
                <a:solidFill>
                  <a:schemeClr val="tx1"/>
                </a:solidFill>
              </a:rPr>
              <a:t>This is what I will do: I will tear down my barns and build larger ones</a:t>
            </a:r>
            <a:r>
              <a:rPr lang="en-US" sz="2400" b="1" dirty="0">
                <a:solidFill>
                  <a:schemeClr val="tx1"/>
                </a:solidFill>
              </a:rPr>
              <a:t>, and there I will store all my grain and my goods. </a:t>
            </a:r>
            <a:r>
              <a:rPr lang="en-US" sz="2400" b="1" baseline="30000" dirty="0">
                <a:solidFill>
                  <a:schemeClr val="tx1"/>
                </a:solidFill>
              </a:rPr>
              <a:t>19</a:t>
            </a:r>
            <a:r>
              <a:rPr lang="en-US" sz="2400" b="1" dirty="0">
                <a:solidFill>
                  <a:schemeClr val="tx1"/>
                </a:solidFill>
              </a:rPr>
              <a:t> ‘And I will say to my soul, “Soul, you have many goods laid up for many years </a:t>
            </a:r>
            <a:r>
              <a:rPr lang="en-US" sz="2400" b="1" i="1" dirty="0">
                <a:solidFill>
                  <a:schemeClr val="tx1"/>
                </a:solidFill>
              </a:rPr>
              <a:t>to come;</a:t>
            </a:r>
            <a:r>
              <a:rPr lang="en-US" sz="2400" b="1" dirty="0">
                <a:solidFill>
                  <a:schemeClr val="tx1"/>
                </a:solidFill>
              </a:rPr>
              <a:t> take your ease, eat, drink </a:t>
            </a:r>
            <a:r>
              <a:rPr lang="en-US" sz="2400" b="1" i="1" dirty="0">
                <a:solidFill>
                  <a:schemeClr val="tx1"/>
                </a:solidFill>
              </a:rPr>
              <a:t>and</a:t>
            </a:r>
            <a:r>
              <a:rPr lang="en-US" sz="2400" b="1" dirty="0">
                <a:solidFill>
                  <a:schemeClr val="tx1"/>
                </a:solidFill>
              </a:rPr>
              <a:t> be merry.” ’ </a:t>
            </a:r>
            <a:r>
              <a:rPr lang="en-US" sz="2400" b="1" baseline="30000" dirty="0">
                <a:solidFill>
                  <a:schemeClr val="tx1"/>
                </a:solidFill>
              </a:rPr>
              <a:t>20</a:t>
            </a:r>
            <a:r>
              <a:rPr lang="en-US" sz="2400" b="1" dirty="0">
                <a:solidFill>
                  <a:schemeClr val="tx1"/>
                </a:solidFill>
              </a:rPr>
              <a:t> “But God said to him, ‘You fool! This </a:t>
            </a:r>
            <a:r>
              <a:rPr lang="en-US" sz="2400" b="1" i="1" dirty="0">
                <a:solidFill>
                  <a:schemeClr val="tx1"/>
                </a:solidFill>
              </a:rPr>
              <a:t>very</a:t>
            </a:r>
            <a:r>
              <a:rPr lang="en-US" sz="2400" b="1" dirty="0">
                <a:solidFill>
                  <a:schemeClr val="tx1"/>
                </a:solidFill>
              </a:rPr>
              <a:t> night your soul is required of you; and </a:t>
            </a:r>
            <a:r>
              <a:rPr lang="en-US" sz="2400" b="1" i="1" dirty="0">
                <a:solidFill>
                  <a:schemeClr val="tx1"/>
                </a:solidFill>
              </a:rPr>
              <a:t>now</a:t>
            </a:r>
            <a:r>
              <a:rPr lang="en-US" sz="2400" b="1" dirty="0">
                <a:solidFill>
                  <a:schemeClr val="tx1"/>
                </a:solidFill>
              </a:rPr>
              <a:t> who will own what you have prepared?’ </a:t>
            </a:r>
            <a:r>
              <a:rPr lang="en-US" sz="2400" b="1" baseline="30000" dirty="0">
                <a:solidFill>
                  <a:schemeClr val="tx1"/>
                </a:solidFill>
              </a:rPr>
              <a:t>21</a:t>
            </a:r>
            <a:r>
              <a:rPr lang="en-US" sz="2400" b="1" dirty="0">
                <a:solidFill>
                  <a:schemeClr val="tx1"/>
                </a:solidFill>
              </a:rPr>
              <a:t> “</a:t>
            </a:r>
            <a:r>
              <a:rPr lang="en-US" sz="2400" b="1" u="sng" dirty="0">
                <a:solidFill>
                  <a:schemeClr val="tx1"/>
                </a:solidFill>
              </a:rPr>
              <a:t>So is the man who stores up treasure for himself, and is not rich toward God</a:t>
            </a:r>
            <a:r>
              <a:rPr lang="en-US" sz="2400" b="1" dirty="0">
                <a:solidFill>
                  <a:schemeClr val="tx1"/>
                </a:solidFill>
              </a:rPr>
              <a:t>.” </a:t>
            </a:r>
          </a:p>
        </p:txBody>
      </p:sp>
      <p:sp>
        <p:nvSpPr>
          <p:cNvPr id="17" name="Rectangle 16"/>
          <p:cNvSpPr>
            <a:spLocks noChangeArrowheads="1"/>
          </p:cNvSpPr>
          <p:nvPr/>
        </p:nvSpPr>
        <p:spPr bwMode="auto">
          <a:xfrm>
            <a:off x="4641852" y="4564229"/>
            <a:ext cx="4598832" cy="156966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pPr>
            <a:r>
              <a:rPr lang="en-US" altLang="en-US" sz="2400" b="1" dirty="0">
                <a:solidFill>
                  <a:schemeClr val="bg1"/>
                </a:solidFill>
                <a:latin typeface="Arial" panose="020B0604020202020204" pitchFamily="34" charset="0"/>
              </a:rPr>
              <a:t>Contrast here is similar to the physical water and living water at Jacob’s well </a:t>
            </a:r>
            <a:br>
              <a:rPr lang="en-US" altLang="en-US" sz="2400" b="1" dirty="0">
                <a:solidFill>
                  <a:schemeClr val="bg1"/>
                </a:solidFill>
                <a:latin typeface="Arial" panose="020B0604020202020204" pitchFamily="34" charset="0"/>
              </a:rPr>
            </a:br>
            <a:r>
              <a:rPr lang="en-US" altLang="en-US" sz="2400" b="1" dirty="0">
                <a:solidFill>
                  <a:schemeClr val="bg1"/>
                </a:solidFill>
                <a:latin typeface="Arial" panose="020B0604020202020204" pitchFamily="34" charset="0"/>
              </a:rPr>
              <a:t>(4:10)</a:t>
            </a:r>
          </a:p>
        </p:txBody>
      </p:sp>
      <p:sp>
        <p:nvSpPr>
          <p:cNvPr id="18" name="Rectangle 17"/>
          <p:cNvSpPr>
            <a:spLocks noChangeArrowheads="1"/>
          </p:cNvSpPr>
          <p:nvPr/>
        </p:nvSpPr>
        <p:spPr bwMode="auto">
          <a:xfrm>
            <a:off x="4839" y="4473321"/>
            <a:ext cx="4598832" cy="83099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pPr>
            <a:r>
              <a:rPr lang="en-US" altLang="en-US" sz="2400" b="1" dirty="0">
                <a:solidFill>
                  <a:schemeClr val="bg1"/>
                </a:solidFill>
                <a:latin typeface="Arial" panose="020B0604020202020204" pitchFamily="34" charset="0"/>
              </a:rPr>
              <a:t>Only one source: </a:t>
            </a:r>
            <a:br>
              <a:rPr lang="en-US" altLang="en-US" sz="2400" b="1" dirty="0">
                <a:solidFill>
                  <a:schemeClr val="bg1"/>
                </a:solidFill>
                <a:latin typeface="Arial" panose="020B0604020202020204" pitchFamily="34" charset="0"/>
              </a:rPr>
            </a:br>
            <a:r>
              <a:rPr lang="en-US" altLang="en-US" sz="2400" b="1" dirty="0">
                <a:solidFill>
                  <a:schemeClr val="bg1"/>
                </a:solidFill>
                <a:latin typeface="Arial" panose="020B0604020202020204" pitchFamily="34" charset="0"/>
              </a:rPr>
              <a:t>	</a:t>
            </a:r>
            <a:r>
              <a:rPr lang="en-US" altLang="en-US" sz="2400" b="1" i="1" dirty="0">
                <a:solidFill>
                  <a:schemeClr val="bg1"/>
                </a:solidFill>
                <a:latin typeface="Arial" panose="020B0604020202020204" pitchFamily="34" charset="0"/>
              </a:rPr>
              <a:t>Son of Man</a:t>
            </a:r>
          </a:p>
        </p:txBody>
      </p:sp>
      <p:sp>
        <p:nvSpPr>
          <p:cNvPr id="19" name="Rectangle 18"/>
          <p:cNvSpPr>
            <a:spLocks noChangeArrowheads="1"/>
          </p:cNvSpPr>
          <p:nvPr/>
        </p:nvSpPr>
        <p:spPr bwMode="auto">
          <a:xfrm>
            <a:off x="0" y="5310922"/>
            <a:ext cx="4572000" cy="156966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pPr>
            <a:r>
              <a:rPr lang="en-US" altLang="en-US" sz="2400" b="1" i="1" dirty="0">
                <a:solidFill>
                  <a:schemeClr val="bg1"/>
                </a:solidFill>
                <a:latin typeface="Arial" panose="020B0604020202020204" pitchFamily="34" charset="0"/>
              </a:rPr>
              <a:t>His seal</a:t>
            </a:r>
            <a:r>
              <a:rPr lang="en-US" altLang="en-US" sz="2400" b="1" dirty="0">
                <a:solidFill>
                  <a:schemeClr val="bg1"/>
                </a:solidFill>
                <a:latin typeface="Arial" panose="020B0604020202020204" pitchFamily="34" charset="0"/>
              </a:rPr>
              <a:t>: certified / authorized, identified through the signs &amp; testimony </a:t>
            </a:r>
            <a:endParaRPr lang="en-US" altLang="en-US" sz="2400" b="1" i="1" dirty="0">
              <a:solidFill>
                <a:schemeClr val="bg1"/>
              </a:solidFill>
              <a:latin typeface="Arial" panose="020B0604020202020204" pitchFamily="34" charset="0"/>
            </a:endParaRPr>
          </a:p>
        </p:txBody>
      </p:sp>
    </p:spTree>
    <p:extLst>
      <p:ext uri="{BB962C8B-B14F-4D97-AF65-F5344CB8AC3E}">
        <p14:creationId xmlns:p14="http://schemas.microsoft.com/office/powerpoint/2010/main" val="115753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9"/>
                                        </p:tgtEl>
                                      </p:cBhvr>
                                    </p:animEffect>
                                    <p:set>
                                      <p:cBhvr>
                                        <p:cTn id="20" dur="1" fill="hold">
                                          <p:stCondLst>
                                            <p:cond delay="499"/>
                                          </p:stCondLst>
                                        </p:cTn>
                                        <p:tgtEl>
                                          <p:spTgt spid="9"/>
                                        </p:tgtEl>
                                        <p:attrNameLst>
                                          <p:attrName>style.visibility</p:attrName>
                                        </p:attrNameLst>
                                      </p:cBhvr>
                                      <p:to>
                                        <p:strVal val="hidden"/>
                                      </p:to>
                                    </p:set>
                                  </p:childTnLst>
                                </p:cTn>
                              </p:par>
                              <p:par>
                                <p:cTn id="21" presetID="10"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par>
                                <p:cTn id="29" presetID="10" presetClass="exit" presetSubtype="0" fill="hold" grpId="1" nodeType="withEffect">
                                  <p:stCondLst>
                                    <p:cond delay="0"/>
                                  </p:stCondLst>
                                  <p:childTnLst>
                                    <p:animEffect transition="out" filter="fade">
                                      <p:cBhvr>
                                        <p:cTn id="30" dur="500"/>
                                        <p:tgtEl>
                                          <p:spTgt spid="10"/>
                                        </p:tgtEl>
                                      </p:cBhvr>
                                    </p:animEffect>
                                    <p:set>
                                      <p:cBhvr>
                                        <p:cTn id="31" dur="1" fill="hold">
                                          <p:stCondLst>
                                            <p:cond delay="499"/>
                                          </p:stCondLst>
                                        </p:cTn>
                                        <p:tgtEl>
                                          <p:spTgt spid="10"/>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500"/>
                                        <p:tgtEl>
                                          <p:spTgt spid="13"/>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500"/>
                                        <p:tgtEl>
                                          <p:spTgt spid="15"/>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xit" presetSubtype="0" fill="hold" grpId="1" nodeType="clickEffect">
                                  <p:stCondLst>
                                    <p:cond delay="0"/>
                                  </p:stCondLst>
                                  <p:childTnLst>
                                    <p:animEffect transition="out" filter="fade">
                                      <p:cBhvr>
                                        <p:cTn id="50" dur="500"/>
                                        <p:tgtEl>
                                          <p:spTgt spid="15"/>
                                        </p:tgtEl>
                                      </p:cBhvr>
                                    </p:animEffect>
                                    <p:set>
                                      <p:cBhvr>
                                        <p:cTn id="51" dur="1" fill="hold">
                                          <p:stCondLst>
                                            <p:cond delay="499"/>
                                          </p:stCondLst>
                                        </p:cTn>
                                        <p:tgtEl>
                                          <p:spTgt spid="15"/>
                                        </p:tgtEl>
                                        <p:attrNameLst>
                                          <p:attrName>style.visibility</p:attrName>
                                        </p:attrNameLst>
                                      </p:cBhvr>
                                      <p:to>
                                        <p:strVal val="hidden"/>
                                      </p:to>
                                    </p:set>
                                  </p:childTnLst>
                                </p:cTn>
                              </p:par>
                              <p:par>
                                <p:cTn id="52" presetID="10" presetClass="entr" presetSubtype="0" fill="hold" grpId="0" nodeType="with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fade">
                                      <p:cBhvr>
                                        <p:cTn id="54" dur="500"/>
                                        <p:tgtEl>
                                          <p:spTgt spid="14"/>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xit" presetSubtype="0" fill="hold" grpId="1" nodeType="clickEffect">
                                  <p:stCondLst>
                                    <p:cond delay="0"/>
                                  </p:stCondLst>
                                  <p:childTnLst>
                                    <p:animEffect transition="out" filter="fade">
                                      <p:cBhvr>
                                        <p:cTn id="58" dur="500"/>
                                        <p:tgtEl>
                                          <p:spTgt spid="14"/>
                                        </p:tgtEl>
                                      </p:cBhvr>
                                    </p:animEffect>
                                    <p:set>
                                      <p:cBhvr>
                                        <p:cTn id="59" dur="1" fill="hold">
                                          <p:stCondLst>
                                            <p:cond delay="499"/>
                                          </p:stCondLst>
                                        </p:cTn>
                                        <p:tgtEl>
                                          <p:spTgt spid="14"/>
                                        </p:tgtEl>
                                        <p:attrNameLst>
                                          <p:attrName>style.visibility</p:attrName>
                                        </p:attrNameLst>
                                      </p:cBhvr>
                                      <p:to>
                                        <p:strVal val="hidden"/>
                                      </p:to>
                                    </p:set>
                                  </p:childTnLst>
                                </p:cTn>
                              </p:par>
                              <p:par>
                                <p:cTn id="60" presetID="10"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500"/>
                                        <p:tgtEl>
                                          <p:spTgt spid="16"/>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grpId="1" nodeType="clickEffect">
                                  <p:stCondLst>
                                    <p:cond delay="0"/>
                                  </p:stCondLst>
                                  <p:childTnLst>
                                    <p:animEffect transition="out" filter="fade">
                                      <p:cBhvr>
                                        <p:cTn id="66" dur="500"/>
                                        <p:tgtEl>
                                          <p:spTgt spid="16"/>
                                        </p:tgtEl>
                                      </p:cBhvr>
                                    </p:animEffect>
                                    <p:set>
                                      <p:cBhvr>
                                        <p:cTn id="67" dur="1" fill="hold">
                                          <p:stCondLst>
                                            <p:cond delay="499"/>
                                          </p:stCondLst>
                                        </p:cTn>
                                        <p:tgtEl>
                                          <p:spTgt spid="16"/>
                                        </p:tgtEl>
                                        <p:attrNameLst>
                                          <p:attrName>style.visibility</p:attrName>
                                        </p:attrNameLst>
                                      </p:cBhvr>
                                      <p:to>
                                        <p:strVal val="hidden"/>
                                      </p:to>
                                    </p:set>
                                  </p:childTnLst>
                                </p:cTn>
                              </p:par>
                              <p:par>
                                <p:cTn id="68" presetID="10" presetClass="entr" presetSubtype="0"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500"/>
                                        <p:tgtEl>
                                          <p:spTgt spid="17"/>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18"/>
                                        </p:tgtEl>
                                        <p:attrNameLst>
                                          <p:attrName>style.visibility</p:attrName>
                                        </p:attrNameLst>
                                      </p:cBhvr>
                                      <p:to>
                                        <p:strVal val="visible"/>
                                      </p:to>
                                    </p:set>
                                    <p:animEffect transition="in" filter="fade">
                                      <p:cBhvr>
                                        <p:cTn id="75" dur="500"/>
                                        <p:tgtEl>
                                          <p:spTgt spid="18"/>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fade">
                                      <p:cBhvr>
                                        <p:cTn id="8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animBg="1"/>
      <p:bldP spid="9" grpId="1" animBg="1"/>
      <p:bldP spid="10" grpId="0" animBg="1"/>
      <p:bldP spid="10" grpId="1" animBg="1"/>
      <p:bldP spid="11" grpId="0"/>
      <p:bldP spid="13" grpId="0"/>
      <p:bldP spid="15" grpId="0" animBg="1"/>
      <p:bldP spid="15" grpId="1" animBg="1"/>
      <p:bldP spid="16" grpId="0" animBg="1"/>
      <p:bldP spid="16" grpId="1" animBg="1"/>
      <p:bldP spid="14" grpId="0" animBg="1"/>
      <p:bldP spid="14" grpId="1" animBg="1"/>
      <p:bldP spid="17" grpId="0"/>
      <p:bldP spid="18" grpId="0"/>
      <p:bldP spid="1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 name="Rectangle 1"/>
          <p:cNvSpPr>
            <a:spLocks noChangeArrowheads="1"/>
          </p:cNvSpPr>
          <p:nvPr/>
        </p:nvSpPr>
        <p:spPr bwMode="auto">
          <a:xfrm>
            <a:off x="228600" y="265113"/>
            <a:ext cx="4495800"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150000"/>
              </a:lnSpc>
            </a:pPr>
            <a:r>
              <a:rPr lang="en-US" sz="2200" b="1" dirty="0">
                <a:solidFill>
                  <a:schemeClr val="bg1"/>
                </a:solidFill>
              </a:rPr>
              <a:t>John 6:28–29 (NASB95) </a:t>
            </a:r>
          </a:p>
          <a:p>
            <a:pPr>
              <a:lnSpc>
                <a:spcPct val="150000"/>
              </a:lnSpc>
            </a:pPr>
            <a:r>
              <a:rPr lang="en-US" sz="2200" b="1" baseline="30000" dirty="0">
                <a:solidFill>
                  <a:schemeClr val="bg1"/>
                </a:solidFill>
              </a:rPr>
              <a:t>28</a:t>
            </a:r>
            <a:r>
              <a:rPr lang="en-US" sz="2200" b="1" dirty="0">
                <a:solidFill>
                  <a:schemeClr val="bg1"/>
                </a:solidFill>
              </a:rPr>
              <a:t> Therefore they said to Him, “What shall we do, so that we may work the works of God?” </a:t>
            </a:r>
            <a:r>
              <a:rPr lang="en-US" sz="2200" b="1" baseline="30000" dirty="0">
                <a:solidFill>
                  <a:schemeClr val="bg1"/>
                </a:solidFill>
              </a:rPr>
              <a:t>29</a:t>
            </a:r>
            <a:r>
              <a:rPr lang="en-US" sz="2200" b="1" dirty="0">
                <a:solidFill>
                  <a:schemeClr val="bg1"/>
                </a:solidFill>
              </a:rPr>
              <a:t> Jesus answered and said to them, “This is the work of God, that you believe in Him whom He has sent.”</a:t>
            </a:r>
          </a:p>
        </p:txBody>
      </p:sp>
      <p:cxnSp>
        <p:nvCxnSpPr>
          <p:cNvPr id="3" name="Straight Connector 2"/>
          <p:cNvCxnSpPr/>
          <p:nvPr/>
        </p:nvCxnSpPr>
        <p:spPr>
          <a:xfrm>
            <a:off x="4648200" y="246857"/>
            <a:ext cx="0" cy="6364287"/>
          </a:xfrm>
          <a:prstGeom prst="line">
            <a:avLst/>
          </a:prstGeom>
          <a:ln>
            <a:solidFill>
              <a:schemeClr val="bg1">
                <a:alpha val="60000"/>
              </a:schemeClr>
            </a:solidFill>
          </a:ln>
        </p:spPr>
        <p:style>
          <a:lnRef idx="1">
            <a:schemeClr val="accent1"/>
          </a:lnRef>
          <a:fillRef idx="0">
            <a:schemeClr val="accent1"/>
          </a:fillRef>
          <a:effectRef idx="0">
            <a:schemeClr val="accent1"/>
          </a:effectRef>
          <a:fontRef idx="minor">
            <a:schemeClr val="tx1"/>
          </a:fontRef>
        </p:style>
      </p:cxnSp>
      <p:sp>
        <p:nvSpPr>
          <p:cNvPr id="6" name="Rectangle 5"/>
          <p:cNvSpPr>
            <a:spLocks noChangeArrowheads="1"/>
          </p:cNvSpPr>
          <p:nvPr/>
        </p:nvSpPr>
        <p:spPr bwMode="auto">
          <a:xfrm>
            <a:off x="4648200" y="9081"/>
            <a:ext cx="4598832" cy="120032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pPr>
            <a:r>
              <a:rPr lang="en-US" altLang="en-US" sz="2400" b="1" dirty="0">
                <a:solidFill>
                  <a:schemeClr val="bg1"/>
                </a:solidFill>
                <a:latin typeface="Arial" panose="020B0604020202020204" pitchFamily="34" charset="0"/>
              </a:rPr>
              <a:t>Jesus had just told them they must </a:t>
            </a:r>
            <a:r>
              <a:rPr lang="en-US" altLang="en-US" sz="2400" b="1" i="1" dirty="0">
                <a:solidFill>
                  <a:schemeClr val="bg1"/>
                </a:solidFill>
                <a:latin typeface="Arial" panose="020B0604020202020204" pitchFamily="34" charset="0"/>
              </a:rPr>
              <a:t>work</a:t>
            </a:r>
            <a:r>
              <a:rPr lang="en-US" altLang="en-US" sz="2400" b="1" dirty="0">
                <a:solidFill>
                  <a:schemeClr val="bg1"/>
                </a:solidFill>
                <a:latin typeface="Arial" panose="020B0604020202020204" pitchFamily="34" charset="0"/>
              </a:rPr>
              <a:t> for </a:t>
            </a:r>
            <a:r>
              <a:rPr lang="en-US" altLang="en-US" sz="2400" b="1" i="1" dirty="0">
                <a:solidFill>
                  <a:schemeClr val="bg1"/>
                </a:solidFill>
                <a:latin typeface="Arial" panose="020B0604020202020204" pitchFamily="34" charset="0"/>
              </a:rPr>
              <a:t>eternal life</a:t>
            </a:r>
            <a:endParaRPr lang="en-US" altLang="en-US" sz="2400" b="1" dirty="0">
              <a:solidFill>
                <a:schemeClr val="bg1"/>
              </a:solidFill>
              <a:latin typeface="Arial" panose="020B0604020202020204" pitchFamily="34" charset="0"/>
            </a:endParaRPr>
          </a:p>
        </p:txBody>
      </p:sp>
      <p:sp>
        <p:nvSpPr>
          <p:cNvPr id="7" name="Rectangle 6"/>
          <p:cNvSpPr/>
          <p:nvPr/>
        </p:nvSpPr>
        <p:spPr>
          <a:xfrm>
            <a:off x="4628805" y="4251384"/>
            <a:ext cx="4500284" cy="2621279"/>
          </a:xfrm>
          <a:prstGeom prst="rect">
            <a:avLst/>
          </a:prstGeom>
          <a:solidFill>
            <a:schemeClr val="bg2">
              <a:lumMod val="9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2400" b="1" dirty="0">
                <a:solidFill>
                  <a:schemeClr val="tx1"/>
                </a:solidFill>
              </a:rPr>
              <a:t>John 6:27 (NASB95) </a:t>
            </a:r>
          </a:p>
          <a:p>
            <a:r>
              <a:rPr lang="en-US" sz="2400" b="1" baseline="30000" dirty="0">
                <a:solidFill>
                  <a:schemeClr val="tx1"/>
                </a:solidFill>
              </a:rPr>
              <a:t>27</a:t>
            </a:r>
            <a:r>
              <a:rPr lang="en-US" sz="2400" b="1" dirty="0">
                <a:solidFill>
                  <a:schemeClr val="tx1"/>
                </a:solidFill>
              </a:rPr>
              <a:t> “Do not </a:t>
            </a:r>
            <a:r>
              <a:rPr lang="en-US" sz="2400" b="1" u="sng" dirty="0">
                <a:solidFill>
                  <a:schemeClr val="tx1"/>
                </a:solidFill>
              </a:rPr>
              <a:t>work</a:t>
            </a:r>
            <a:r>
              <a:rPr lang="en-US" sz="2400" b="1" dirty="0">
                <a:solidFill>
                  <a:schemeClr val="tx1"/>
                </a:solidFill>
              </a:rPr>
              <a:t> for the food which perishes, but </a:t>
            </a:r>
            <a:r>
              <a:rPr lang="en-US" sz="2400" b="1" u="sng" dirty="0">
                <a:solidFill>
                  <a:schemeClr val="tx1"/>
                </a:solidFill>
              </a:rPr>
              <a:t>for the food which endures to eternal life</a:t>
            </a:r>
            <a:r>
              <a:rPr lang="en-US" sz="2400" b="1" dirty="0">
                <a:solidFill>
                  <a:schemeClr val="tx1"/>
                </a:solidFill>
              </a:rPr>
              <a:t>, which the Son of Man will give to you, for on Him the Father, God, has set His seal.” </a:t>
            </a:r>
          </a:p>
        </p:txBody>
      </p:sp>
      <p:sp>
        <p:nvSpPr>
          <p:cNvPr id="8" name="Rectangle 7"/>
          <p:cNvSpPr>
            <a:spLocks noChangeArrowheads="1"/>
          </p:cNvSpPr>
          <p:nvPr/>
        </p:nvSpPr>
        <p:spPr bwMode="auto">
          <a:xfrm>
            <a:off x="4643716" y="1209410"/>
            <a:ext cx="4598832" cy="83099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pPr>
            <a:r>
              <a:rPr lang="en-US" altLang="en-US" sz="2400" b="1" dirty="0">
                <a:solidFill>
                  <a:schemeClr val="bg1"/>
                </a:solidFill>
                <a:latin typeface="Arial" panose="020B0604020202020204" pitchFamily="34" charset="0"/>
              </a:rPr>
              <a:t>Here Jesus says belief (</a:t>
            </a:r>
            <a:r>
              <a:rPr lang="en-US" altLang="en-US" sz="2400" b="1" i="1" dirty="0">
                <a:solidFill>
                  <a:schemeClr val="bg1"/>
                </a:solidFill>
                <a:latin typeface="Arial" panose="020B0604020202020204" pitchFamily="34" charset="0"/>
              </a:rPr>
              <a:t>believe in Him) </a:t>
            </a:r>
            <a:r>
              <a:rPr lang="en-US" altLang="en-US" sz="2400" b="1" dirty="0">
                <a:solidFill>
                  <a:schemeClr val="bg1"/>
                </a:solidFill>
                <a:latin typeface="Arial" panose="020B0604020202020204" pitchFamily="34" charset="0"/>
              </a:rPr>
              <a:t>is a </a:t>
            </a:r>
            <a:r>
              <a:rPr lang="en-US" altLang="en-US" sz="2400" b="1" i="1" dirty="0">
                <a:solidFill>
                  <a:schemeClr val="bg1"/>
                </a:solidFill>
                <a:latin typeface="Arial" panose="020B0604020202020204" pitchFamily="34" charset="0"/>
              </a:rPr>
              <a:t>work</a:t>
            </a:r>
            <a:endParaRPr lang="en-US" altLang="en-US" sz="2400" b="1" dirty="0">
              <a:solidFill>
                <a:schemeClr val="bg1"/>
              </a:solidFill>
              <a:latin typeface="Arial" panose="020B0604020202020204" pitchFamily="34" charset="0"/>
            </a:endParaRPr>
          </a:p>
        </p:txBody>
      </p:sp>
      <p:sp>
        <p:nvSpPr>
          <p:cNvPr id="9" name="Rectangle 8"/>
          <p:cNvSpPr>
            <a:spLocks noChangeArrowheads="1"/>
          </p:cNvSpPr>
          <p:nvPr/>
        </p:nvSpPr>
        <p:spPr bwMode="auto">
          <a:xfrm>
            <a:off x="4953000" y="2040407"/>
            <a:ext cx="4195484" cy="156966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pPr>
            <a:r>
              <a:rPr lang="en-US" altLang="en-US" sz="2400" b="1" dirty="0">
                <a:solidFill>
                  <a:schemeClr val="bg1"/>
                </a:solidFill>
                <a:latin typeface="Arial" panose="020B0604020202020204" pitchFamily="34" charset="0"/>
              </a:rPr>
              <a:t>Some think today that grace is a free gift of God and therefore no works are required</a:t>
            </a:r>
          </a:p>
        </p:txBody>
      </p:sp>
      <p:sp>
        <p:nvSpPr>
          <p:cNvPr id="10" name="Rectangle 9"/>
          <p:cNvSpPr>
            <a:spLocks noChangeArrowheads="1"/>
          </p:cNvSpPr>
          <p:nvPr/>
        </p:nvSpPr>
        <p:spPr bwMode="auto">
          <a:xfrm>
            <a:off x="4953000" y="3610067"/>
            <a:ext cx="4195484" cy="83099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pPr>
            <a:r>
              <a:rPr lang="en-US" altLang="en-US" sz="2400" b="1" dirty="0">
                <a:solidFill>
                  <a:schemeClr val="bg1"/>
                </a:solidFill>
                <a:latin typeface="Arial" panose="020B0604020202020204" pitchFamily="34" charset="0"/>
              </a:rPr>
              <a:t>It is true we cannot EARN our salvation</a:t>
            </a:r>
          </a:p>
        </p:txBody>
      </p:sp>
      <p:sp>
        <p:nvSpPr>
          <p:cNvPr id="11" name="Rectangle 10"/>
          <p:cNvSpPr/>
          <p:nvPr/>
        </p:nvSpPr>
        <p:spPr>
          <a:xfrm>
            <a:off x="0" y="221"/>
            <a:ext cx="4648199" cy="6857778"/>
          </a:xfrm>
          <a:prstGeom prst="rect">
            <a:avLst/>
          </a:prstGeom>
          <a:solidFill>
            <a:schemeClr val="bg2">
              <a:lumMod val="9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2400" b="1" dirty="0">
                <a:solidFill>
                  <a:schemeClr val="tx1"/>
                </a:solidFill>
              </a:rPr>
              <a:t>Ephesians 2:8–10 (NASB95) </a:t>
            </a:r>
          </a:p>
          <a:p>
            <a:r>
              <a:rPr lang="en-US" sz="2400" b="1" baseline="30000" dirty="0">
                <a:solidFill>
                  <a:schemeClr val="tx1"/>
                </a:solidFill>
              </a:rPr>
              <a:t>8</a:t>
            </a:r>
            <a:r>
              <a:rPr lang="en-US" sz="2400" b="1" dirty="0">
                <a:solidFill>
                  <a:schemeClr val="tx1"/>
                </a:solidFill>
              </a:rPr>
              <a:t> For by grace you have been saved through faith; and that </a:t>
            </a:r>
            <a:r>
              <a:rPr lang="en-US" sz="2400" b="1" u="sng" dirty="0">
                <a:solidFill>
                  <a:schemeClr val="tx1"/>
                </a:solidFill>
              </a:rPr>
              <a:t>not of yourselves, </a:t>
            </a:r>
            <a:r>
              <a:rPr lang="en-US" sz="2400" b="1" i="1" u="sng" dirty="0">
                <a:solidFill>
                  <a:schemeClr val="tx1"/>
                </a:solidFill>
              </a:rPr>
              <a:t>it is</a:t>
            </a:r>
            <a:r>
              <a:rPr lang="en-US" sz="2400" b="1" u="sng" dirty="0">
                <a:solidFill>
                  <a:schemeClr val="tx1"/>
                </a:solidFill>
              </a:rPr>
              <a:t> the gift of God; </a:t>
            </a:r>
            <a:r>
              <a:rPr lang="en-US" sz="2400" b="1" u="sng" baseline="30000" dirty="0">
                <a:solidFill>
                  <a:schemeClr val="tx1"/>
                </a:solidFill>
              </a:rPr>
              <a:t>9</a:t>
            </a:r>
            <a:r>
              <a:rPr lang="en-US" sz="2400" b="1" u="sng" dirty="0">
                <a:solidFill>
                  <a:schemeClr val="tx1"/>
                </a:solidFill>
              </a:rPr>
              <a:t> not as a result of works, so that no one may boast.</a:t>
            </a:r>
            <a:r>
              <a:rPr lang="en-US" sz="2400" b="1" dirty="0">
                <a:solidFill>
                  <a:schemeClr val="tx1"/>
                </a:solidFill>
              </a:rPr>
              <a:t> </a:t>
            </a:r>
            <a:r>
              <a:rPr lang="en-US" sz="2400" b="1" baseline="30000" dirty="0">
                <a:solidFill>
                  <a:schemeClr val="tx1"/>
                </a:solidFill>
              </a:rPr>
              <a:t>10</a:t>
            </a:r>
            <a:r>
              <a:rPr lang="en-US" sz="2400" b="1" dirty="0">
                <a:solidFill>
                  <a:schemeClr val="tx1"/>
                </a:solidFill>
              </a:rPr>
              <a:t> For we are His workmanship, created in Christ Jesus for good works, which God prepared beforehand so that we would walk in them. </a:t>
            </a:r>
          </a:p>
        </p:txBody>
      </p:sp>
      <p:sp>
        <p:nvSpPr>
          <p:cNvPr id="12" name="Rectangle 11"/>
          <p:cNvSpPr>
            <a:spLocks noChangeArrowheads="1"/>
          </p:cNvSpPr>
          <p:nvPr/>
        </p:nvSpPr>
        <p:spPr bwMode="auto">
          <a:xfrm>
            <a:off x="4948516" y="4441064"/>
            <a:ext cx="4195484" cy="156966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pPr>
            <a:r>
              <a:rPr lang="en-US" altLang="en-US" sz="2400" b="1" dirty="0">
                <a:solidFill>
                  <a:schemeClr val="bg1"/>
                </a:solidFill>
                <a:latin typeface="Arial" panose="020B0604020202020204" pitchFamily="34" charset="0"/>
              </a:rPr>
              <a:t>However, we are saved </a:t>
            </a:r>
            <a:r>
              <a:rPr lang="en-US" altLang="en-US" sz="2400" b="1" i="1" dirty="0">
                <a:solidFill>
                  <a:schemeClr val="bg1"/>
                </a:solidFill>
                <a:latin typeface="Arial" panose="020B0604020202020204" pitchFamily="34" charset="0"/>
              </a:rPr>
              <a:t>by grace through faith </a:t>
            </a:r>
            <a:r>
              <a:rPr lang="en-US" altLang="en-US" sz="2400" b="1" dirty="0">
                <a:solidFill>
                  <a:schemeClr val="bg1"/>
                </a:solidFill>
                <a:latin typeface="Arial" panose="020B0604020202020204" pitchFamily="34" charset="0"/>
              </a:rPr>
              <a:t>which requires active obedience - a work</a:t>
            </a:r>
          </a:p>
        </p:txBody>
      </p:sp>
      <p:sp>
        <p:nvSpPr>
          <p:cNvPr id="13" name="Rectangle 12"/>
          <p:cNvSpPr/>
          <p:nvPr/>
        </p:nvSpPr>
        <p:spPr>
          <a:xfrm>
            <a:off x="14908" y="14885"/>
            <a:ext cx="4648199" cy="6857778"/>
          </a:xfrm>
          <a:prstGeom prst="rect">
            <a:avLst/>
          </a:prstGeom>
          <a:solidFill>
            <a:schemeClr val="bg2">
              <a:lumMod val="9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2400" b="1" dirty="0">
                <a:solidFill>
                  <a:schemeClr val="tx1"/>
                </a:solidFill>
              </a:rPr>
              <a:t>Ephesians 2:8–10 (NASB95) </a:t>
            </a:r>
          </a:p>
          <a:p>
            <a:r>
              <a:rPr lang="en-US" sz="2400" b="1" baseline="30000" dirty="0">
                <a:solidFill>
                  <a:schemeClr val="tx1"/>
                </a:solidFill>
              </a:rPr>
              <a:t>8</a:t>
            </a:r>
            <a:r>
              <a:rPr lang="en-US" sz="2400" b="1" dirty="0">
                <a:solidFill>
                  <a:schemeClr val="tx1"/>
                </a:solidFill>
              </a:rPr>
              <a:t> For </a:t>
            </a:r>
            <a:r>
              <a:rPr lang="en-US" sz="2400" b="1" u="sng" dirty="0">
                <a:solidFill>
                  <a:schemeClr val="tx1"/>
                </a:solidFill>
              </a:rPr>
              <a:t>by grace you have been saved through faith</a:t>
            </a:r>
            <a:r>
              <a:rPr lang="en-US" sz="2400" b="1" dirty="0">
                <a:solidFill>
                  <a:schemeClr val="tx1"/>
                </a:solidFill>
              </a:rPr>
              <a:t>; and that not of yourselves, </a:t>
            </a:r>
            <a:r>
              <a:rPr lang="en-US" sz="2400" b="1" i="1" dirty="0">
                <a:solidFill>
                  <a:schemeClr val="tx1"/>
                </a:solidFill>
              </a:rPr>
              <a:t>it is</a:t>
            </a:r>
            <a:r>
              <a:rPr lang="en-US" sz="2400" b="1" dirty="0">
                <a:solidFill>
                  <a:schemeClr val="tx1"/>
                </a:solidFill>
              </a:rPr>
              <a:t> the gift of God; </a:t>
            </a:r>
            <a:r>
              <a:rPr lang="en-US" sz="2400" b="1" baseline="30000" dirty="0">
                <a:solidFill>
                  <a:schemeClr val="tx1"/>
                </a:solidFill>
              </a:rPr>
              <a:t>9</a:t>
            </a:r>
            <a:r>
              <a:rPr lang="en-US" sz="2400" b="1" dirty="0">
                <a:solidFill>
                  <a:schemeClr val="tx1"/>
                </a:solidFill>
              </a:rPr>
              <a:t> not as a result of works, so that no one may boast. </a:t>
            </a:r>
            <a:r>
              <a:rPr lang="en-US" sz="2400" b="1" baseline="30000" dirty="0">
                <a:solidFill>
                  <a:schemeClr val="tx1"/>
                </a:solidFill>
              </a:rPr>
              <a:t>10</a:t>
            </a:r>
            <a:r>
              <a:rPr lang="en-US" sz="2400" b="1" dirty="0">
                <a:solidFill>
                  <a:schemeClr val="tx1"/>
                </a:solidFill>
              </a:rPr>
              <a:t> For we are His workmanship, </a:t>
            </a:r>
            <a:r>
              <a:rPr lang="en-US" sz="2400" b="1" u="sng" dirty="0">
                <a:solidFill>
                  <a:schemeClr val="tx1"/>
                </a:solidFill>
              </a:rPr>
              <a:t>created in Christ Jesus for good works, which God prepared beforehand so that we would walk in them.</a:t>
            </a:r>
            <a:r>
              <a:rPr lang="en-US" sz="2400" b="1" dirty="0">
                <a:solidFill>
                  <a:schemeClr val="tx1"/>
                </a:solidFill>
              </a:rPr>
              <a:t> </a:t>
            </a:r>
          </a:p>
        </p:txBody>
      </p:sp>
      <p:sp>
        <p:nvSpPr>
          <p:cNvPr id="14" name="Rectangle 13"/>
          <p:cNvSpPr>
            <a:spLocks noChangeArrowheads="1"/>
          </p:cNvSpPr>
          <p:nvPr/>
        </p:nvSpPr>
        <p:spPr bwMode="auto">
          <a:xfrm>
            <a:off x="5100916" y="4849496"/>
            <a:ext cx="4195484" cy="46166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pPr>
            <a:endParaRPr lang="en-US" altLang="en-US" sz="2400" b="1" dirty="0">
              <a:solidFill>
                <a:schemeClr val="bg1"/>
              </a:solidFill>
              <a:latin typeface="Arial" panose="020B0604020202020204" pitchFamily="34" charset="0"/>
            </a:endParaRPr>
          </a:p>
        </p:txBody>
      </p:sp>
      <p:sp>
        <p:nvSpPr>
          <p:cNvPr id="16" name="Rectangle 15"/>
          <p:cNvSpPr/>
          <p:nvPr/>
        </p:nvSpPr>
        <p:spPr>
          <a:xfrm>
            <a:off x="14909" y="9081"/>
            <a:ext cx="4648199" cy="6857778"/>
          </a:xfrm>
          <a:prstGeom prst="rect">
            <a:avLst/>
          </a:prstGeom>
          <a:solidFill>
            <a:schemeClr val="bg2">
              <a:lumMod val="9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2400" b="1" dirty="0">
                <a:solidFill>
                  <a:schemeClr val="tx1"/>
                </a:solidFill>
              </a:rPr>
              <a:t>Titus 2:11–12 (NASB95) </a:t>
            </a:r>
          </a:p>
          <a:p>
            <a:r>
              <a:rPr lang="en-US" sz="2400" b="1" baseline="30000" dirty="0">
                <a:solidFill>
                  <a:schemeClr val="tx1"/>
                </a:solidFill>
              </a:rPr>
              <a:t>11</a:t>
            </a:r>
            <a:r>
              <a:rPr lang="en-US" sz="2400" b="1" dirty="0">
                <a:solidFill>
                  <a:schemeClr val="tx1"/>
                </a:solidFill>
              </a:rPr>
              <a:t> For </a:t>
            </a:r>
            <a:r>
              <a:rPr lang="en-US" sz="2400" b="1" u="sng" dirty="0">
                <a:solidFill>
                  <a:schemeClr val="tx1"/>
                </a:solidFill>
              </a:rPr>
              <a:t>the grace of God has appeared</a:t>
            </a:r>
            <a:r>
              <a:rPr lang="en-US" sz="2400" b="1" dirty="0">
                <a:solidFill>
                  <a:schemeClr val="tx1"/>
                </a:solidFill>
              </a:rPr>
              <a:t>, bringing salvation to all men, </a:t>
            </a:r>
            <a:r>
              <a:rPr lang="en-US" sz="2400" b="1" baseline="30000" dirty="0">
                <a:solidFill>
                  <a:schemeClr val="tx1"/>
                </a:solidFill>
              </a:rPr>
              <a:t>12</a:t>
            </a:r>
            <a:r>
              <a:rPr lang="en-US" sz="2400" b="1" dirty="0">
                <a:solidFill>
                  <a:schemeClr val="tx1"/>
                </a:solidFill>
              </a:rPr>
              <a:t> </a:t>
            </a:r>
            <a:r>
              <a:rPr lang="en-US" sz="2400" b="1" u="sng" dirty="0">
                <a:solidFill>
                  <a:schemeClr val="tx1"/>
                </a:solidFill>
              </a:rPr>
              <a:t>instructing us to deny ungodliness and worldly desires and to live sensibly, righteously and godly in the present age</a:t>
            </a:r>
            <a:r>
              <a:rPr lang="en-US" sz="2400" b="1" dirty="0">
                <a:solidFill>
                  <a:schemeClr val="tx1"/>
                </a:solidFill>
              </a:rPr>
              <a:t>, </a:t>
            </a:r>
          </a:p>
        </p:txBody>
      </p:sp>
      <p:sp>
        <p:nvSpPr>
          <p:cNvPr id="17" name="Rectangle 16"/>
          <p:cNvSpPr>
            <a:spLocks noChangeArrowheads="1"/>
          </p:cNvSpPr>
          <p:nvPr/>
        </p:nvSpPr>
        <p:spPr bwMode="auto">
          <a:xfrm>
            <a:off x="4944185" y="6017909"/>
            <a:ext cx="4195484" cy="83099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pPr>
            <a:r>
              <a:rPr lang="en-US" altLang="en-US" sz="2400" b="1" dirty="0">
                <a:solidFill>
                  <a:schemeClr val="bg1"/>
                </a:solidFill>
                <a:latin typeface="Arial" panose="020B0604020202020204" pitchFamily="34" charset="0"/>
              </a:rPr>
              <a:t>Grace teaches us to obey</a:t>
            </a:r>
          </a:p>
        </p:txBody>
      </p:sp>
      <p:sp>
        <p:nvSpPr>
          <p:cNvPr id="18" name="Rectangle 17"/>
          <p:cNvSpPr/>
          <p:nvPr/>
        </p:nvSpPr>
        <p:spPr>
          <a:xfrm>
            <a:off x="-4484" y="-2504"/>
            <a:ext cx="4648199" cy="6857778"/>
          </a:xfrm>
          <a:prstGeom prst="rect">
            <a:avLst/>
          </a:prstGeom>
          <a:solidFill>
            <a:schemeClr val="bg2">
              <a:lumMod val="9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2400" b="1" dirty="0">
                <a:solidFill>
                  <a:schemeClr val="tx1"/>
                </a:solidFill>
              </a:rPr>
              <a:t>Romans 6:17–18 (NASB95) </a:t>
            </a:r>
          </a:p>
          <a:p>
            <a:r>
              <a:rPr lang="en-US" sz="2400" b="1" baseline="30000" dirty="0">
                <a:solidFill>
                  <a:schemeClr val="tx1"/>
                </a:solidFill>
              </a:rPr>
              <a:t>17</a:t>
            </a:r>
            <a:r>
              <a:rPr lang="en-US" sz="2400" b="1" dirty="0">
                <a:solidFill>
                  <a:schemeClr val="tx1"/>
                </a:solidFill>
              </a:rPr>
              <a:t> But thanks be to God that though you were slaves of sin, you became </a:t>
            </a:r>
            <a:r>
              <a:rPr lang="en-US" sz="2400" b="1" u="sng" dirty="0">
                <a:solidFill>
                  <a:schemeClr val="tx1"/>
                </a:solidFill>
              </a:rPr>
              <a:t>obedient from the heart</a:t>
            </a:r>
            <a:r>
              <a:rPr lang="en-US" sz="2400" b="1" dirty="0">
                <a:solidFill>
                  <a:schemeClr val="tx1"/>
                </a:solidFill>
              </a:rPr>
              <a:t> to that form of teaching to which you were committed, </a:t>
            </a:r>
            <a:r>
              <a:rPr lang="en-US" sz="2400" b="1" baseline="30000" dirty="0">
                <a:solidFill>
                  <a:schemeClr val="tx1"/>
                </a:solidFill>
              </a:rPr>
              <a:t>18</a:t>
            </a:r>
            <a:r>
              <a:rPr lang="en-US" sz="2400" b="1" dirty="0">
                <a:solidFill>
                  <a:schemeClr val="tx1"/>
                </a:solidFill>
              </a:rPr>
              <a:t> and </a:t>
            </a:r>
            <a:r>
              <a:rPr lang="en-US" sz="2400" b="1" u="sng" dirty="0">
                <a:solidFill>
                  <a:schemeClr val="tx1"/>
                </a:solidFill>
              </a:rPr>
              <a:t>having been freed from sin, you became slaves of righteousness</a:t>
            </a:r>
            <a:r>
              <a:rPr lang="en-US" sz="2400" b="1" dirty="0">
                <a:solidFill>
                  <a:schemeClr val="tx1"/>
                </a:solidFill>
              </a:rPr>
              <a:t>. </a:t>
            </a:r>
          </a:p>
          <a:p>
            <a:br>
              <a:rPr lang="en-US" sz="2400" b="1" dirty="0">
                <a:solidFill>
                  <a:schemeClr val="tx1"/>
                </a:solidFill>
              </a:rPr>
            </a:br>
            <a:r>
              <a:rPr lang="en-US" sz="2400" b="1" dirty="0">
                <a:solidFill>
                  <a:schemeClr val="tx1"/>
                </a:solidFill>
              </a:rPr>
              <a:t>Hebrews 5:8–9 (NASB95) </a:t>
            </a:r>
          </a:p>
          <a:p>
            <a:r>
              <a:rPr lang="en-US" sz="2400" b="1" baseline="30000" dirty="0">
                <a:solidFill>
                  <a:schemeClr val="tx1"/>
                </a:solidFill>
              </a:rPr>
              <a:t>8</a:t>
            </a:r>
            <a:r>
              <a:rPr lang="en-US" sz="2400" b="1" dirty="0">
                <a:solidFill>
                  <a:schemeClr val="tx1"/>
                </a:solidFill>
              </a:rPr>
              <a:t> Although He was a Son, He learned obedience from the things which He suffered. </a:t>
            </a:r>
            <a:r>
              <a:rPr lang="en-US" sz="2400" b="1" baseline="30000" dirty="0">
                <a:solidFill>
                  <a:schemeClr val="tx1"/>
                </a:solidFill>
              </a:rPr>
              <a:t>9</a:t>
            </a:r>
            <a:r>
              <a:rPr lang="en-US" sz="2400" b="1" dirty="0">
                <a:solidFill>
                  <a:schemeClr val="tx1"/>
                </a:solidFill>
              </a:rPr>
              <a:t> And having been made perfect, He became to all those </a:t>
            </a:r>
            <a:r>
              <a:rPr lang="en-US" sz="2400" b="1" u="sng" dirty="0">
                <a:solidFill>
                  <a:schemeClr val="tx1"/>
                </a:solidFill>
              </a:rPr>
              <a:t>who obey Him</a:t>
            </a:r>
            <a:r>
              <a:rPr lang="en-US" sz="2400" b="1" dirty="0">
                <a:solidFill>
                  <a:schemeClr val="tx1"/>
                </a:solidFill>
              </a:rPr>
              <a:t> the source of eternal salvation, </a:t>
            </a:r>
          </a:p>
        </p:txBody>
      </p:sp>
      <p:sp>
        <p:nvSpPr>
          <p:cNvPr id="15" name="Rectangle 14"/>
          <p:cNvSpPr>
            <a:spLocks noChangeArrowheads="1"/>
          </p:cNvSpPr>
          <p:nvPr/>
        </p:nvSpPr>
        <p:spPr bwMode="auto">
          <a:xfrm>
            <a:off x="19393" y="5316379"/>
            <a:ext cx="4598832" cy="120032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pPr>
            <a:r>
              <a:rPr lang="en-US" altLang="en-US" sz="2400" b="1" dirty="0">
                <a:solidFill>
                  <a:schemeClr val="bg1"/>
                </a:solidFill>
                <a:latin typeface="Arial" panose="020B0604020202020204" pitchFamily="34" charset="0"/>
              </a:rPr>
              <a:t>Again, the Jews here are struggling with belief so He is directly addressing them</a:t>
            </a:r>
          </a:p>
        </p:txBody>
      </p:sp>
    </p:spTree>
    <p:extLst>
      <p:ext uri="{BB962C8B-B14F-4D97-AF65-F5344CB8AC3E}">
        <p14:creationId xmlns:p14="http://schemas.microsoft.com/office/powerpoint/2010/main" val="2863918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7"/>
                                        </p:tgtEl>
                                      </p:cBhvr>
                                    </p:animEffect>
                                    <p:set>
                                      <p:cBhvr>
                                        <p:cTn id="15" dur="1" fill="hold">
                                          <p:stCondLst>
                                            <p:cond delay="499"/>
                                          </p:stCondLst>
                                        </p:cTn>
                                        <p:tgtEl>
                                          <p:spTgt spid="7"/>
                                        </p:tgtEl>
                                        <p:attrNameLst>
                                          <p:attrName>style.visibility</p:attrName>
                                        </p:attrNameLst>
                                      </p:cBhvr>
                                      <p:to>
                                        <p:strVal val="hidden"/>
                                      </p:to>
                                    </p:se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5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grpId="1" nodeType="clickEffect">
                                  <p:stCondLst>
                                    <p:cond delay="0"/>
                                  </p:stCondLst>
                                  <p:childTnLst>
                                    <p:animEffect transition="out" filter="fade">
                                      <p:cBhvr>
                                        <p:cTn id="43" dur="500"/>
                                        <p:tgtEl>
                                          <p:spTgt spid="13"/>
                                        </p:tgtEl>
                                      </p:cBhvr>
                                    </p:animEffect>
                                    <p:set>
                                      <p:cBhvr>
                                        <p:cTn id="44" dur="1" fill="hold">
                                          <p:stCondLst>
                                            <p:cond delay="499"/>
                                          </p:stCondLst>
                                        </p:cTn>
                                        <p:tgtEl>
                                          <p:spTgt spid="13"/>
                                        </p:tgtEl>
                                        <p:attrNameLst>
                                          <p:attrName>style.visibility</p:attrName>
                                        </p:attrNameLst>
                                      </p:cBhvr>
                                      <p:to>
                                        <p:strVal val="hidden"/>
                                      </p:to>
                                    </p:set>
                                  </p:childTnLst>
                                </p:cTn>
                              </p:par>
                              <p:par>
                                <p:cTn id="45" presetID="10" presetClass="exit" presetSubtype="0" fill="hold" grpId="1" nodeType="withEffect">
                                  <p:stCondLst>
                                    <p:cond delay="0"/>
                                  </p:stCondLst>
                                  <p:childTnLst>
                                    <p:animEffect transition="out" filter="fade">
                                      <p:cBhvr>
                                        <p:cTn id="46" dur="500"/>
                                        <p:tgtEl>
                                          <p:spTgt spid="11"/>
                                        </p:tgtEl>
                                      </p:cBhvr>
                                    </p:animEffect>
                                    <p:set>
                                      <p:cBhvr>
                                        <p:cTn id="47" dur="1" fill="hold">
                                          <p:stCondLst>
                                            <p:cond delay="499"/>
                                          </p:stCondLst>
                                        </p:cTn>
                                        <p:tgtEl>
                                          <p:spTgt spid="11"/>
                                        </p:tgtEl>
                                        <p:attrNameLst>
                                          <p:attrName>style.visibility</p:attrName>
                                        </p:attrNameLst>
                                      </p:cBhvr>
                                      <p:to>
                                        <p:strVal val="hidden"/>
                                      </p:to>
                                    </p:set>
                                  </p:childTnLst>
                                </p:cTn>
                              </p:par>
                              <p:par>
                                <p:cTn id="48" presetID="10" presetClass="entr" presetSubtype="0" fill="hold" grpId="0"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500"/>
                                        <p:tgtEl>
                                          <p:spTgt spid="17"/>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fade">
                                      <p:cBhvr>
                                        <p:cTn id="53" dur="500"/>
                                        <p:tgtEl>
                                          <p:spTgt spid="16"/>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500"/>
                                        <p:tgtEl>
                                          <p:spTgt spid="18"/>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xit" presetSubtype="0" fill="hold" grpId="1" nodeType="clickEffect">
                                  <p:stCondLst>
                                    <p:cond delay="0"/>
                                  </p:stCondLst>
                                  <p:childTnLst>
                                    <p:animEffect transition="out" filter="fade">
                                      <p:cBhvr>
                                        <p:cTn id="62" dur="500"/>
                                        <p:tgtEl>
                                          <p:spTgt spid="18"/>
                                        </p:tgtEl>
                                      </p:cBhvr>
                                    </p:animEffect>
                                    <p:set>
                                      <p:cBhvr>
                                        <p:cTn id="63" dur="1" fill="hold">
                                          <p:stCondLst>
                                            <p:cond delay="499"/>
                                          </p:stCondLst>
                                        </p:cTn>
                                        <p:tgtEl>
                                          <p:spTgt spid="18"/>
                                        </p:tgtEl>
                                        <p:attrNameLst>
                                          <p:attrName>style.visibility</p:attrName>
                                        </p:attrNameLst>
                                      </p:cBhvr>
                                      <p:to>
                                        <p:strVal val="hidden"/>
                                      </p:to>
                                    </p:set>
                                  </p:childTnLst>
                                </p:cTn>
                              </p:par>
                              <p:par>
                                <p:cTn id="64" presetID="10" presetClass="exit" presetSubtype="0" fill="hold" grpId="1" nodeType="withEffect">
                                  <p:stCondLst>
                                    <p:cond delay="0"/>
                                  </p:stCondLst>
                                  <p:childTnLst>
                                    <p:animEffect transition="out" filter="fade">
                                      <p:cBhvr>
                                        <p:cTn id="65" dur="500"/>
                                        <p:tgtEl>
                                          <p:spTgt spid="16"/>
                                        </p:tgtEl>
                                      </p:cBhvr>
                                    </p:animEffect>
                                    <p:set>
                                      <p:cBhvr>
                                        <p:cTn id="66" dur="1" fill="hold">
                                          <p:stCondLst>
                                            <p:cond delay="499"/>
                                          </p:stCondLst>
                                        </p:cTn>
                                        <p:tgtEl>
                                          <p:spTgt spid="16"/>
                                        </p:tgtEl>
                                        <p:attrNameLst>
                                          <p:attrName>style.visibility</p:attrName>
                                        </p:attrNameLst>
                                      </p:cBhvr>
                                      <p:to>
                                        <p:strVal val="hidden"/>
                                      </p:to>
                                    </p:set>
                                  </p:childTnLst>
                                </p:cTn>
                              </p:par>
                              <p:par>
                                <p:cTn id="67" presetID="10" presetClass="entr" presetSubtype="0" fill="hold" grpId="0" nodeType="with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fade">
                                      <p:cBhvr>
                                        <p:cTn id="6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7" grpId="1" animBg="1"/>
      <p:bldP spid="8" grpId="0"/>
      <p:bldP spid="9" grpId="0"/>
      <p:bldP spid="10" grpId="0"/>
      <p:bldP spid="11" grpId="0" animBg="1"/>
      <p:bldP spid="11" grpId="1" animBg="1"/>
      <p:bldP spid="12" grpId="0"/>
      <p:bldP spid="13" grpId="0" animBg="1"/>
      <p:bldP spid="13" grpId="1" animBg="1"/>
      <p:bldP spid="16" grpId="0" animBg="1"/>
      <p:bldP spid="16" grpId="1" animBg="1"/>
      <p:bldP spid="17" grpId="0"/>
      <p:bldP spid="18" grpId="0" animBg="1"/>
      <p:bldP spid="18" grpId="1" animBg="1"/>
      <p:bldP spid="15"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 name="Rectangle 1"/>
          <p:cNvSpPr>
            <a:spLocks noChangeArrowheads="1"/>
          </p:cNvSpPr>
          <p:nvPr/>
        </p:nvSpPr>
        <p:spPr bwMode="auto">
          <a:xfrm>
            <a:off x="228600" y="265113"/>
            <a:ext cx="4495800" cy="4662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150000"/>
              </a:lnSpc>
            </a:pPr>
            <a:r>
              <a:rPr lang="en-US" sz="2200" b="1" dirty="0">
                <a:solidFill>
                  <a:schemeClr val="bg1"/>
                </a:solidFill>
              </a:rPr>
              <a:t>John 6:30–31 (NASB95) </a:t>
            </a:r>
          </a:p>
          <a:p>
            <a:pPr>
              <a:lnSpc>
                <a:spcPct val="150000"/>
              </a:lnSpc>
            </a:pPr>
            <a:r>
              <a:rPr lang="en-US" sz="2200" b="1" baseline="30000" dirty="0">
                <a:solidFill>
                  <a:schemeClr val="bg1"/>
                </a:solidFill>
              </a:rPr>
              <a:t>30</a:t>
            </a:r>
            <a:r>
              <a:rPr lang="en-US" sz="2200" b="1" dirty="0">
                <a:solidFill>
                  <a:schemeClr val="bg1"/>
                </a:solidFill>
              </a:rPr>
              <a:t> So they said to Him, “What then do You do for a sign, so that we may see, and believe You? What work do You perform? </a:t>
            </a:r>
            <a:r>
              <a:rPr lang="en-US" sz="2200" b="1" baseline="30000" dirty="0">
                <a:solidFill>
                  <a:schemeClr val="bg1"/>
                </a:solidFill>
              </a:rPr>
              <a:t>31</a:t>
            </a:r>
            <a:r>
              <a:rPr lang="en-US" sz="2200" b="1" dirty="0">
                <a:solidFill>
                  <a:schemeClr val="bg1"/>
                </a:solidFill>
              </a:rPr>
              <a:t> “Our fathers ate the manna in the wilderness; as it is written, ‘</a:t>
            </a:r>
            <a:r>
              <a:rPr lang="en-US" sz="2200" b="1" cap="small" dirty="0">
                <a:solidFill>
                  <a:schemeClr val="bg1"/>
                </a:solidFill>
              </a:rPr>
              <a:t>He gave them bread out of heaven to eat</a:t>
            </a:r>
            <a:r>
              <a:rPr lang="en-US" sz="2200" b="1" dirty="0">
                <a:solidFill>
                  <a:schemeClr val="bg1"/>
                </a:solidFill>
              </a:rPr>
              <a:t>.’ ”</a:t>
            </a:r>
          </a:p>
        </p:txBody>
      </p:sp>
      <p:cxnSp>
        <p:nvCxnSpPr>
          <p:cNvPr id="3" name="Straight Connector 2"/>
          <p:cNvCxnSpPr/>
          <p:nvPr/>
        </p:nvCxnSpPr>
        <p:spPr>
          <a:xfrm>
            <a:off x="4648200" y="246857"/>
            <a:ext cx="0" cy="6364287"/>
          </a:xfrm>
          <a:prstGeom prst="line">
            <a:avLst/>
          </a:prstGeom>
          <a:ln>
            <a:solidFill>
              <a:schemeClr val="bg1">
                <a:alpha val="60000"/>
              </a:schemeClr>
            </a:solidFill>
          </a:ln>
        </p:spPr>
        <p:style>
          <a:lnRef idx="1">
            <a:schemeClr val="accent1"/>
          </a:lnRef>
          <a:fillRef idx="0">
            <a:schemeClr val="accent1"/>
          </a:fillRef>
          <a:effectRef idx="0">
            <a:schemeClr val="accent1"/>
          </a:effectRef>
          <a:fontRef idx="minor">
            <a:schemeClr val="tx1"/>
          </a:fontRef>
        </p:style>
      </p:cxnSp>
      <p:sp>
        <p:nvSpPr>
          <p:cNvPr id="6" name="Rectangle 5"/>
          <p:cNvSpPr>
            <a:spLocks noChangeArrowheads="1"/>
          </p:cNvSpPr>
          <p:nvPr/>
        </p:nvSpPr>
        <p:spPr bwMode="auto">
          <a:xfrm>
            <a:off x="4648199" y="108297"/>
            <a:ext cx="4598832" cy="120032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pPr>
            <a:r>
              <a:rPr lang="en-US" altLang="en-US" sz="2400" b="1" dirty="0">
                <a:solidFill>
                  <a:schemeClr val="bg1"/>
                </a:solidFill>
                <a:latin typeface="Arial" panose="020B0604020202020204" pitchFamily="34" charset="0"/>
              </a:rPr>
              <a:t>These were the same people who had been with him the prior day </a:t>
            </a:r>
            <a:endParaRPr lang="en-US" altLang="en-US" sz="2400" b="1" i="1" dirty="0">
              <a:solidFill>
                <a:schemeClr val="bg1"/>
              </a:solidFill>
              <a:latin typeface="Arial" panose="020B0604020202020204" pitchFamily="34" charset="0"/>
            </a:endParaRPr>
          </a:p>
        </p:txBody>
      </p:sp>
      <p:sp>
        <p:nvSpPr>
          <p:cNvPr id="7" name="Rectangle 6"/>
          <p:cNvSpPr>
            <a:spLocks noChangeArrowheads="1"/>
          </p:cNvSpPr>
          <p:nvPr/>
        </p:nvSpPr>
        <p:spPr bwMode="auto">
          <a:xfrm>
            <a:off x="4648199" y="1308626"/>
            <a:ext cx="4598832" cy="120032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pPr>
            <a:r>
              <a:rPr lang="en-US" altLang="en-US" sz="2400" b="1" dirty="0">
                <a:solidFill>
                  <a:schemeClr val="bg1"/>
                </a:solidFill>
                <a:latin typeface="Arial" panose="020B0604020202020204" pitchFamily="34" charset="0"/>
              </a:rPr>
              <a:t>They had already received  one sign and now are seeking another</a:t>
            </a:r>
            <a:endParaRPr lang="en-US" altLang="en-US" sz="2400" b="1" i="1" dirty="0">
              <a:solidFill>
                <a:schemeClr val="bg1"/>
              </a:solidFill>
              <a:latin typeface="Arial" panose="020B0604020202020204" pitchFamily="34" charset="0"/>
            </a:endParaRPr>
          </a:p>
        </p:txBody>
      </p:sp>
      <p:sp>
        <p:nvSpPr>
          <p:cNvPr id="8" name="Rectangle 7"/>
          <p:cNvSpPr>
            <a:spLocks noChangeArrowheads="1"/>
          </p:cNvSpPr>
          <p:nvPr/>
        </p:nvSpPr>
        <p:spPr bwMode="auto">
          <a:xfrm>
            <a:off x="4648199" y="2508955"/>
            <a:ext cx="4598832" cy="156966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pPr>
            <a:r>
              <a:rPr lang="en-US" altLang="en-US" sz="2400" b="1" dirty="0">
                <a:solidFill>
                  <a:schemeClr val="bg1"/>
                </a:solidFill>
                <a:latin typeface="Arial" panose="020B0604020202020204" pitchFamily="34" charset="0"/>
              </a:rPr>
              <a:t>They seem to be hoping that this bread will be provided on a consistent basis like Moses (Ex. 16)</a:t>
            </a:r>
            <a:endParaRPr lang="en-US" altLang="en-US" sz="2400" b="1" i="1" dirty="0">
              <a:solidFill>
                <a:schemeClr val="bg1"/>
              </a:solidFill>
              <a:latin typeface="Arial" panose="020B0604020202020204" pitchFamily="34" charset="0"/>
            </a:endParaRPr>
          </a:p>
        </p:txBody>
      </p:sp>
    </p:spTree>
    <p:extLst>
      <p:ext uri="{BB962C8B-B14F-4D97-AF65-F5344CB8AC3E}">
        <p14:creationId xmlns:p14="http://schemas.microsoft.com/office/powerpoint/2010/main" val="233501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 Placeholder 1"/>
          <p:cNvSpPr txBox="1">
            <a:spLocks/>
          </p:cNvSpPr>
          <p:nvPr/>
        </p:nvSpPr>
        <p:spPr>
          <a:xfrm>
            <a:off x="312738" y="228600"/>
            <a:ext cx="8518525" cy="681038"/>
          </a:xfrm>
          <a:prstGeom prst="rect">
            <a:avLst/>
          </a:prstGeom>
        </p:spPr>
        <p:txBody>
          <a:bodyPr/>
          <a:lstStyle/>
          <a:p>
            <a:pPr eaLnBrk="1" fontAlgn="auto" hangingPunct="1">
              <a:spcBef>
                <a:spcPct val="20000"/>
              </a:spcBef>
              <a:spcAft>
                <a:spcPts val="0"/>
              </a:spcAft>
              <a:buFont typeface="Arial"/>
              <a:buNone/>
              <a:defRPr/>
            </a:pPr>
            <a:r>
              <a:rPr lang="en-US" sz="3600" b="1" dirty="0">
                <a:solidFill>
                  <a:schemeClr val="bg2">
                    <a:lumMod val="90000"/>
                  </a:schemeClr>
                </a:solidFill>
              </a:rPr>
              <a:t>Lesson 8 – Question 3</a:t>
            </a:r>
          </a:p>
        </p:txBody>
      </p:sp>
      <p:cxnSp>
        <p:nvCxnSpPr>
          <p:cNvPr id="3" name="Straight Connector 2"/>
          <p:cNvCxnSpPr/>
          <p:nvPr/>
        </p:nvCxnSpPr>
        <p:spPr>
          <a:xfrm>
            <a:off x="312738" y="1033463"/>
            <a:ext cx="8540750" cy="0"/>
          </a:xfrm>
          <a:prstGeom prst="line">
            <a:avLst/>
          </a:prstGeom>
          <a:ln>
            <a:solidFill>
              <a:schemeClr val="accent1">
                <a:shade val="95000"/>
                <a:satMod val="105000"/>
                <a:alpha val="25000"/>
              </a:schemeClr>
            </a:solidFill>
          </a:ln>
        </p:spPr>
        <p:style>
          <a:lnRef idx="1">
            <a:schemeClr val="accent1"/>
          </a:lnRef>
          <a:fillRef idx="0">
            <a:schemeClr val="accent1"/>
          </a:fillRef>
          <a:effectRef idx="0">
            <a:schemeClr val="accent1"/>
          </a:effectRef>
          <a:fontRef idx="minor">
            <a:schemeClr val="tx1"/>
          </a:fontRef>
        </p:style>
      </p:cxnSp>
      <p:sp>
        <p:nvSpPr>
          <p:cNvPr id="4" name="Rectangle 3"/>
          <p:cNvSpPr>
            <a:spLocks noChangeArrowheads="1"/>
          </p:cNvSpPr>
          <p:nvPr/>
        </p:nvSpPr>
        <p:spPr bwMode="auto">
          <a:xfrm>
            <a:off x="0" y="1425575"/>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400" b="1">
                <a:solidFill>
                  <a:schemeClr val="bg1"/>
                </a:solidFill>
                <a:latin typeface="Arial" panose="020B0604020202020204" pitchFamily="34" charset="0"/>
              </a:rPr>
              <a:t>Who had they sent for and what had he done?</a:t>
            </a:r>
            <a:endParaRPr lang="en-US" altLang="en-US" sz="1800" b="1">
              <a:solidFill>
                <a:srgbClr val="FFFF99"/>
              </a:solidFill>
              <a:latin typeface="Arial" panose="020B0604020202020204" pitchFamily="34" charset="0"/>
            </a:endParaRPr>
          </a:p>
        </p:txBody>
      </p:sp>
      <p:sp>
        <p:nvSpPr>
          <p:cNvPr id="5" name="Rectangle 4"/>
          <p:cNvSpPr>
            <a:spLocks noChangeArrowheads="1"/>
          </p:cNvSpPr>
          <p:nvPr/>
        </p:nvSpPr>
        <p:spPr bwMode="auto">
          <a:xfrm>
            <a:off x="1562100" y="2895600"/>
            <a:ext cx="60198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Font typeface="Arial" panose="020B0604020202020204" pitchFamily="34" charset="0"/>
              <a:buNone/>
            </a:pPr>
            <a:r>
              <a:rPr lang="en-US" altLang="en-US" sz="2800" b="1">
                <a:solidFill>
                  <a:schemeClr val="bg1"/>
                </a:solidFill>
              </a:rPr>
              <a:t>“</a:t>
            </a:r>
            <a:r>
              <a:rPr lang="en-US" altLang="en-US" sz="2800" b="1" i="1">
                <a:solidFill>
                  <a:schemeClr val="bg1"/>
                </a:solidFill>
              </a:rPr>
              <a:t>“You have sent to John, and he has testified to the truth.</a:t>
            </a:r>
            <a:r>
              <a:rPr lang="en-US" altLang="en-US" sz="2800" b="1">
                <a:solidFill>
                  <a:schemeClr val="bg1"/>
                </a:solidFill>
              </a:rPr>
              <a:t>” (John 5:33) </a:t>
            </a:r>
          </a:p>
        </p:txBody>
      </p:sp>
    </p:spTree>
    <p:extLst>
      <p:ext uri="{BB962C8B-B14F-4D97-AF65-F5344CB8AC3E}">
        <p14:creationId xmlns:p14="http://schemas.microsoft.com/office/powerpoint/2010/main" val="42018515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 name="Rectangle 1"/>
          <p:cNvSpPr>
            <a:spLocks noChangeArrowheads="1"/>
          </p:cNvSpPr>
          <p:nvPr/>
        </p:nvSpPr>
        <p:spPr bwMode="auto">
          <a:xfrm>
            <a:off x="228600" y="265113"/>
            <a:ext cx="4495800" cy="618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150000"/>
              </a:lnSpc>
            </a:pPr>
            <a:r>
              <a:rPr lang="en-US" sz="2200" b="1" dirty="0">
                <a:solidFill>
                  <a:schemeClr val="bg1"/>
                </a:solidFill>
              </a:rPr>
              <a:t>John 6:32–34 (NASB95) </a:t>
            </a:r>
          </a:p>
          <a:p>
            <a:pPr>
              <a:lnSpc>
                <a:spcPct val="150000"/>
              </a:lnSpc>
            </a:pPr>
            <a:r>
              <a:rPr lang="en-US" sz="2200" b="1" baseline="30000" dirty="0">
                <a:solidFill>
                  <a:schemeClr val="bg1"/>
                </a:solidFill>
              </a:rPr>
              <a:t>32</a:t>
            </a:r>
            <a:r>
              <a:rPr lang="en-US" sz="2200" b="1" dirty="0">
                <a:solidFill>
                  <a:schemeClr val="bg1"/>
                </a:solidFill>
              </a:rPr>
              <a:t> Jesus then said to them, “Truly, truly, I say to you, it is not Moses who has given you the bread out of heaven, but it is My Father who gives you the true bread out of heaven. </a:t>
            </a:r>
            <a:r>
              <a:rPr lang="en-US" sz="2200" b="1" baseline="30000" dirty="0">
                <a:solidFill>
                  <a:schemeClr val="bg1"/>
                </a:solidFill>
              </a:rPr>
              <a:t>33</a:t>
            </a:r>
            <a:r>
              <a:rPr lang="en-US" sz="2200" b="1" dirty="0">
                <a:solidFill>
                  <a:schemeClr val="bg1"/>
                </a:solidFill>
              </a:rPr>
              <a:t> “For the bread of God is that which comes down out of heaven, and gives life to the world.” </a:t>
            </a:r>
            <a:r>
              <a:rPr lang="en-US" sz="2200" b="1" baseline="30000" dirty="0">
                <a:solidFill>
                  <a:schemeClr val="bg1"/>
                </a:solidFill>
              </a:rPr>
              <a:t>34</a:t>
            </a:r>
            <a:r>
              <a:rPr lang="en-US" sz="2200" b="1" dirty="0">
                <a:solidFill>
                  <a:schemeClr val="bg1"/>
                </a:solidFill>
              </a:rPr>
              <a:t> Then they said to Him, “Lord, always give us this bread.”</a:t>
            </a:r>
          </a:p>
        </p:txBody>
      </p:sp>
      <p:cxnSp>
        <p:nvCxnSpPr>
          <p:cNvPr id="3" name="Straight Connector 2"/>
          <p:cNvCxnSpPr/>
          <p:nvPr/>
        </p:nvCxnSpPr>
        <p:spPr>
          <a:xfrm>
            <a:off x="4648200" y="246857"/>
            <a:ext cx="0" cy="6364287"/>
          </a:xfrm>
          <a:prstGeom prst="line">
            <a:avLst/>
          </a:prstGeom>
          <a:ln>
            <a:solidFill>
              <a:schemeClr val="bg1">
                <a:alpha val="60000"/>
              </a:schemeClr>
            </a:solidFill>
          </a:ln>
        </p:spPr>
        <p:style>
          <a:lnRef idx="1">
            <a:schemeClr val="accent1"/>
          </a:lnRef>
          <a:fillRef idx="0">
            <a:schemeClr val="accent1"/>
          </a:fillRef>
          <a:effectRef idx="0">
            <a:schemeClr val="accent1"/>
          </a:effectRef>
          <a:fontRef idx="minor">
            <a:schemeClr val="tx1"/>
          </a:fontRef>
        </p:style>
      </p:cxnSp>
      <p:sp>
        <p:nvSpPr>
          <p:cNvPr id="6" name="Rectangle 5"/>
          <p:cNvSpPr>
            <a:spLocks noChangeArrowheads="1"/>
          </p:cNvSpPr>
          <p:nvPr/>
        </p:nvSpPr>
        <p:spPr bwMode="auto">
          <a:xfrm>
            <a:off x="4648199" y="-1431"/>
            <a:ext cx="4598832" cy="83099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pPr>
            <a:r>
              <a:rPr lang="en-US" altLang="en-US" sz="2400" b="1" dirty="0">
                <a:solidFill>
                  <a:schemeClr val="bg1"/>
                </a:solidFill>
                <a:latin typeface="Arial" panose="020B0604020202020204" pitchFamily="34" charset="0"/>
              </a:rPr>
              <a:t>Jesus corrected their assumptions:</a:t>
            </a:r>
            <a:endParaRPr lang="en-US" altLang="en-US" sz="2400" b="1" i="1" dirty="0">
              <a:solidFill>
                <a:schemeClr val="bg1"/>
              </a:solidFill>
              <a:latin typeface="Arial" panose="020B0604020202020204" pitchFamily="34" charset="0"/>
            </a:endParaRPr>
          </a:p>
        </p:txBody>
      </p:sp>
      <p:sp>
        <p:nvSpPr>
          <p:cNvPr id="7" name="Rectangle 6"/>
          <p:cNvSpPr>
            <a:spLocks noChangeArrowheads="1"/>
          </p:cNvSpPr>
          <p:nvPr/>
        </p:nvSpPr>
        <p:spPr bwMode="auto">
          <a:xfrm>
            <a:off x="4953000" y="829566"/>
            <a:ext cx="4598832" cy="120032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a:spcBef>
                <a:spcPct val="0"/>
              </a:spcBef>
              <a:buNone/>
            </a:pPr>
            <a:r>
              <a:rPr lang="en-US" altLang="en-US" sz="2400" b="1" dirty="0">
                <a:solidFill>
                  <a:schemeClr val="bg1"/>
                </a:solidFill>
                <a:latin typeface="Arial" panose="020B0604020202020204" pitchFamily="34" charset="0"/>
              </a:rPr>
              <a:t>- It was not Moses but the </a:t>
            </a:r>
            <a:br>
              <a:rPr lang="en-US" altLang="en-US" sz="2400" b="1" dirty="0">
                <a:solidFill>
                  <a:schemeClr val="bg1"/>
                </a:solidFill>
                <a:latin typeface="Arial" panose="020B0604020202020204" pitchFamily="34" charset="0"/>
              </a:rPr>
            </a:br>
            <a:r>
              <a:rPr lang="en-US" altLang="en-US" sz="2400" b="1" dirty="0">
                <a:solidFill>
                  <a:schemeClr val="bg1"/>
                </a:solidFill>
                <a:latin typeface="Arial" panose="020B0604020202020204" pitchFamily="34" charset="0"/>
              </a:rPr>
              <a:t>   Father that provided the </a:t>
            </a:r>
            <a:br>
              <a:rPr lang="en-US" altLang="en-US" sz="2400" b="1" dirty="0">
                <a:solidFill>
                  <a:schemeClr val="bg1"/>
                </a:solidFill>
                <a:latin typeface="Arial" panose="020B0604020202020204" pitchFamily="34" charset="0"/>
              </a:rPr>
            </a:br>
            <a:r>
              <a:rPr lang="en-US" altLang="en-US" sz="2400" b="1" dirty="0">
                <a:solidFill>
                  <a:schemeClr val="bg1"/>
                </a:solidFill>
                <a:latin typeface="Arial" panose="020B0604020202020204" pitchFamily="34" charset="0"/>
              </a:rPr>
              <a:t>   Manna</a:t>
            </a:r>
            <a:endParaRPr lang="en-US" altLang="en-US" sz="2400" b="1" i="1" dirty="0">
              <a:solidFill>
                <a:schemeClr val="bg1"/>
              </a:solidFill>
              <a:latin typeface="Arial" panose="020B0604020202020204" pitchFamily="34" charset="0"/>
            </a:endParaRPr>
          </a:p>
        </p:txBody>
      </p:sp>
      <p:sp>
        <p:nvSpPr>
          <p:cNvPr id="8" name="Rectangle 7"/>
          <p:cNvSpPr>
            <a:spLocks noChangeArrowheads="1"/>
          </p:cNvSpPr>
          <p:nvPr/>
        </p:nvSpPr>
        <p:spPr bwMode="auto">
          <a:xfrm>
            <a:off x="4953000" y="2029895"/>
            <a:ext cx="4598832" cy="156966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a:spcBef>
                <a:spcPct val="0"/>
              </a:spcBef>
              <a:buNone/>
            </a:pPr>
            <a:r>
              <a:rPr lang="en-US" altLang="en-US" sz="2400" b="1" dirty="0">
                <a:solidFill>
                  <a:schemeClr val="bg1"/>
                </a:solidFill>
                <a:latin typeface="Arial" panose="020B0604020202020204" pitchFamily="34" charset="0"/>
              </a:rPr>
              <a:t>- Manna satisfied physical </a:t>
            </a:r>
            <a:br>
              <a:rPr lang="en-US" altLang="en-US" sz="2400" b="1" dirty="0">
                <a:solidFill>
                  <a:schemeClr val="bg1"/>
                </a:solidFill>
                <a:latin typeface="Arial" panose="020B0604020202020204" pitchFamily="34" charset="0"/>
              </a:rPr>
            </a:br>
            <a:r>
              <a:rPr lang="en-US" altLang="en-US" sz="2400" b="1" dirty="0">
                <a:solidFill>
                  <a:schemeClr val="bg1"/>
                </a:solidFill>
                <a:latin typeface="Arial" panose="020B0604020202020204" pitchFamily="34" charset="0"/>
              </a:rPr>
              <a:t>   needs and was only a type </a:t>
            </a:r>
            <a:br>
              <a:rPr lang="en-US" altLang="en-US" sz="2400" b="1" dirty="0">
                <a:solidFill>
                  <a:schemeClr val="bg1"/>
                </a:solidFill>
                <a:latin typeface="Arial" panose="020B0604020202020204" pitchFamily="34" charset="0"/>
              </a:rPr>
            </a:br>
            <a:r>
              <a:rPr lang="en-US" altLang="en-US" sz="2400" b="1" dirty="0">
                <a:solidFill>
                  <a:schemeClr val="bg1"/>
                </a:solidFill>
                <a:latin typeface="Arial" panose="020B0604020202020204" pitchFamily="34" charset="0"/>
              </a:rPr>
              <a:t>   of the </a:t>
            </a:r>
            <a:r>
              <a:rPr lang="en-US" altLang="en-US" sz="2400" b="1" i="1" dirty="0">
                <a:solidFill>
                  <a:schemeClr val="bg1"/>
                </a:solidFill>
                <a:latin typeface="Arial" panose="020B0604020202020204" pitchFamily="34" charset="0"/>
              </a:rPr>
              <a:t>true bread … </a:t>
            </a:r>
            <a:r>
              <a:rPr lang="en-US" altLang="en-US" sz="2400" b="1" dirty="0">
                <a:solidFill>
                  <a:schemeClr val="bg1"/>
                </a:solidFill>
                <a:latin typeface="Arial" panose="020B0604020202020204" pitchFamily="34" charset="0"/>
              </a:rPr>
              <a:t>which </a:t>
            </a:r>
            <a:br>
              <a:rPr lang="en-US" altLang="en-US" sz="2400" b="1" dirty="0">
                <a:solidFill>
                  <a:schemeClr val="bg1"/>
                </a:solidFill>
                <a:latin typeface="Arial" panose="020B0604020202020204" pitchFamily="34" charset="0"/>
              </a:rPr>
            </a:br>
            <a:r>
              <a:rPr lang="en-US" altLang="en-US" sz="2400" b="1" dirty="0">
                <a:solidFill>
                  <a:schemeClr val="bg1"/>
                </a:solidFill>
                <a:latin typeface="Arial" panose="020B0604020202020204" pitchFamily="34" charset="0"/>
              </a:rPr>
              <a:t>   </a:t>
            </a:r>
            <a:r>
              <a:rPr lang="en-US" altLang="en-US" sz="2400" b="1" i="1" dirty="0">
                <a:solidFill>
                  <a:schemeClr val="bg1"/>
                </a:solidFill>
                <a:latin typeface="Arial" panose="020B0604020202020204" pitchFamily="34" charset="0"/>
              </a:rPr>
              <a:t>gives life to the world</a:t>
            </a:r>
          </a:p>
        </p:txBody>
      </p:sp>
      <p:sp>
        <p:nvSpPr>
          <p:cNvPr id="9" name="Rectangle 8"/>
          <p:cNvSpPr>
            <a:spLocks noChangeArrowheads="1"/>
          </p:cNvSpPr>
          <p:nvPr/>
        </p:nvSpPr>
        <p:spPr bwMode="auto">
          <a:xfrm>
            <a:off x="4639056" y="3599555"/>
            <a:ext cx="4598832" cy="120032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pPr>
            <a:r>
              <a:rPr lang="en-US" altLang="en-US" sz="2400" b="1" dirty="0">
                <a:solidFill>
                  <a:schemeClr val="bg1"/>
                </a:solidFill>
                <a:latin typeface="Arial" panose="020B0604020202020204" pitchFamily="34" charset="0"/>
              </a:rPr>
              <a:t>Like the Samaritan woman, they did not understand &amp; wanted constant provisions</a:t>
            </a:r>
            <a:endParaRPr lang="en-US" altLang="en-US" sz="2400" b="1" i="1" dirty="0">
              <a:solidFill>
                <a:schemeClr val="bg1"/>
              </a:solidFill>
              <a:latin typeface="Arial" panose="020B0604020202020204" pitchFamily="34" charset="0"/>
            </a:endParaRPr>
          </a:p>
        </p:txBody>
      </p:sp>
      <p:sp>
        <p:nvSpPr>
          <p:cNvPr id="10" name="Rectangle 9"/>
          <p:cNvSpPr/>
          <p:nvPr/>
        </p:nvSpPr>
        <p:spPr>
          <a:xfrm>
            <a:off x="4628805" y="4791456"/>
            <a:ext cx="4500284" cy="2081207"/>
          </a:xfrm>
          <a:prstGeom prst="rect">
            <a:avLst/>
          </a:prstGeom>
          <a:solidFill>
            <a:schemeClr val="bg2">
              <a:lumMod val="9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2400" b="1" dirty="0">
                <a:solidFill>
                  <a:schemeClr val="tx1"/>
                </a:solidFill>
              </a:rPr>
              <a:t>John 4:15 (NASB95) </a:t>
            </a:r>
          </a:p>
          <a:p>
            <a:r>
              <a:rPr lang="en-US" sz="2400" b="1" baseline="30000" dirty="0">
                <a:solidFill>
                  <a:schemeClr val="tx1"/>
                </a:solidFill>
              </a:rPr>
              <a:t>15</a:t>
            </a:r>
            <a:r>
              <a:rPr lang="en-US" sz="2400" b="1" dirty="0">
                <a:solidFill>
                  <a:schemeClr val="tx1"/>
                </a:solidFill>
              </a:rPr>
              <a:t> The woman said to Him, “</a:t>
            </a:r>
            <a:r>
              <a:rPr lang="en-US" sz="2400" b="1" u="sng" dirty="0">
                <a:solidFill>
                  <a:schemeClr val="tx1"/>
                </a:solidFill>
              </a:rPr>
              <a:t>Sir, give me this water, so I will not be thirsty nor come all the way here to draw</a:t>
            </a:r>
            <a:r>
              <a:rPr lang="en-US" sz="2400" b="1" dirty="0">
                <a:solidFill>
                  <a:schemeClr val="tx1"/>
                </a:solidFill>
              </a:rPr>
              <a:t>.” </a:t>
            </a:r>
          </a:p>
        </p:txBody>
      </p:sp>
    </p:spTree>
    <p:extLst>
      <p:ext uri="{BB962C8B-B14F-4D97-AF65-F5344CB8AC3E}">
        <p14:creationId xmlns:p14="http://schemas.microsoft.com/office/powerpoint/2010/main" val="877704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 name="Rectangle 1"/>
          <p:cNvSpPr>
            <a:spLocks noChangeArrowheads="1"/>
          </p:cNvSpPr>
          <p:nvPr/>
        </p:nvSpPr>
        <p:spPr bwMode="auto">
          <a:xfrm>
            <a:off x="228600" y="265113"/>
            <a:ext cx="4495800" cy="2631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150000"/>
              </a:lnSpc>
            </a:pPr>
            <a:r>
              <a:rPr lang="en-US" sz="2200" b="1" dirty="0">
                <a:solidFill>
                  <a:schemeClr val="bg1"/>
                </a:solidFill>
              </a:rPr>
              <a:t>John 6:35 (NASB95) </a:t>
            </a:r>
          </a:p>
          <a:p>
            <a:pPr>
              <a:lnSpc>
                <a:spcPct val="150000"/>
              </a:lnSpc>
            </a:pPr>
            <a:r>
              <a:rPr lang="en-US" sz="2200" b="1" baseline="30000" dirty="0">
                <a:solidFill>
                  <a:schemeClr val="bg1"/>
                </a:solidFill>
              </a:rPr>
              <a:t>35</a:t>
            </a:r>
            <a:r>
              <a:rPr lang="en-US" sz="2200" b="1" dirty="0">
                <a:solidFill>
                  <a:schemeClr val="bg1"/>
                </a:solidFill>
              </a:rPr>
              <a:t> Jesus said to them, “I am the bread of life; he who comes to Me will not hunger, and he who believes in Me will never thirst. </a:t>
            </a:r>
          </a:p>
        </p:txBody>
      </p:sp>
      <p:cxnSp>
        <p:nvCxnSpPr>
          <p:cNvPr id="3" name="Straight Connector 2"/>
          <p:cNvCxnSpPr/>
          <p:nvPr/>
        </p:nvCxnSpPr>
        <p:spPr>
          <a:xfrm>
            <a:off x="4648200" y="246857"/>
            <a:ext cx="0" cy="6364287"/>
          </a:xfrm>
          <a:prstGeom prst="line">
            <a:avLst/>
          </a:prstGeom>
          <a:ln>
            <a:solidFill>
              <a:schemeClr val="bg1">
                <a:alpha val="60000"/>
              </a:schemeClr>
            </a:solidFill>
          </a:ln>
        </p:spPr>
        <p:style>
          <a:lnRef idx="1">
            <a:schemeClr val="accent1"/>
          </a:lnRef>
          <a:fillRef idx="0">
            <a:schemeClr val="accent1"/>
          </a:fillRef>
          <a:effectRef idx="0">
            <a:schemeClr val="accent1"/>
          </a:effectRef>
          <a:fontRef idx="minor">
            <a:schemeClr val="tx1"/>
          </a:fontRef>
        </p:style>
      </p:cxnSp>
      <p:sp>
        <p:nvSpPr>
          <p:cNvPr id="6" name="Rectangle 5"/>
          <p:cNvSpPr>
            <a:spLocks noChangeArrowheads="1"/>
          </p:cNvSpPr>
          <p:nvPr/>
        </p:nvSpPr>
        <p:spPr bwMode="auto">
          <a:xfrm>
            <a:off x="4648200" y="246857"/>
            <a:ext cx="4598832" cy="120032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pPr>
            <a:r>
              <a:rPr lang="en-US" altLang="en-US" sz="2400" b="1" dirty="0">
                <a:solidFill>
                  <a:schemeClr val="bg1"/>
                </a:solidFill>
                <a:latin typeface="Arial" panose="020B0604020202020204" pitchFamily="34" charset="0"/>
              </a:rPr>
              <a:t>Jesus explains He is the one who gives and sustains spiritual life!</a:t>
            </a:r>
            <a:endParaRPr lang="en-US" altLang="en-US" sz="2400" b="1" i="1" dirty="0">
              <a:solidFill>
                <a:schemeClr val="bg1"/>
              </a:solidFill>
              <a:latin typeface="Arial" panose="020B0604020202020204" pitchFamily="34" charset="0"/>
            </a:endParaRPr>
          </a:p>
        </p:txBody>
      </p:sp>
      <p:sp>
        <p:nvSpPr>
          <p:cNvPr id="7" name="Rectangle 6"/>
          <p:cNvSpPr/>
          <p:nvPr/>
        </p:nvSpPr>
        <p:spPr>
          <a:xfrm>
            <a:off x="4628805" y="3161716"/>
            <a:ext cx="4500284" cy="3710947"/>
          </a:xfrm>
          <a:prstGeom prst="rect">
            <a:avLst/>
          </a:prstGeom>
          <a:solidFill>
            <a:schemeClr val="bg2">
              <a:lumMod val="9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2400" b="1" dirty="0">
                <a:solidFill>
                  <a:schemeClr val="tx1"/>
                </a:solidFill>
              </a:rPr>
              <a:t>John 4:13–14 (NASB95) </a:t>
            </a:r>
          </a:p>
          <a:p>
            <a:r>
              <a:rPr lang="en-US" sz="2400" b="1" baseline="30000" dirty="0">
                <a:solidFill>
                  <a:schemeClr val="tx1"/>
                </a:solidFill>
              </a:rPr>
              <a:t>13</a:t>
            </a:r>
            <a:r>
              <a:rPr lang="en-US" sz="2400" b="1" dirty="0">
                <a:solidFill>
                  <a:schemeClr val="tx1"/>
                </a:solidFill>
              </a:rPr>
              <a:t> Jesus answered and said to her, “Everyone who drinks of this water will thirst again; </a:t>
            </a:r>
            <a:r>
              <a:rPr lang="en-US" sz="2400" b="1" baseline="30000" dirty="0">
                <a:solidFill>
                  <a:schemeClr val="tx1"/>
                </a:solidFill>
              </a:rPr>
              <a:t>14</a:t>
            </a:r>
            <a:r>
              <a:rPr lang="en-US" sz="2400" b="1" dirty="0">
                <a:solidFill>
                  <a:schemeClr val="tx1"/>
                </a:solidFill>
              </a:rPr>
              <a:t> </a:t>
            </a:r>
            <a:r>
              <a:rPr lang="en-US" sz="2400" b="1" u="sng" dirty="0">
                <a:solidFill>
                  <a:schemeClr val="tx1"/>
                </a:solidFill>
              </a:rPr>
              <a:t>but whoever drinks of the water that I will give him shall never thirst; but the water that I will give him will become in him a well of water springing up to eternal life</a:t>
            </a:r>
            <a:r>
              <a:rPr lang="en-US" sz="2400" b="1" dirty="0">
                <a:solidFill>
                  <a:schemeClr val="tx1"/>
                </a:solidFill>
              </a:rPr>
              <a:t>.” </a:t>
            </a:r>
          </a:p>
        </p:txBody>
      </p:sp>
      <p:sp>
        <p:nvSpPr>
          <p:cNvPr id="8" name="Rectangle 7"/>
          <p:cNvSpPr>
            <a:spLocks noChangeArrowheads="1"/>
          </p:cNvSpPr>
          <p:nvPr/>
        </p:nvSpPr>
        <p:spPr bwMode="auto">
          <a:xfrm>
            <a:off x="4648200" y="1447186"/>
            <a:ext cx="4598832" cy="83099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pPr>
            <a:r>
              <a:rPr lang="en-US" altLang="en-US" sz="2400" b="1" dirty="0">
                <a:solidFill>
                  <a:schemeClr val="bg1"/>
                </a:solidFill>
                <a:latin typeface="Arial" panose="020B0604020202020204" pitchFamily="34" charset="0"/>
              </a:rPr>
              <a:t>Again, the believing requires active obedience!</a:t>
            </a:r>
            <a:endParaRPr lang="en-US" altLang="en-US" sz="2400" b="1" i="1" dirty="0">
              <a:solidFill>
                <a:schemeClr val="bg1"/>
              </a:solidFill>
              <a:latin typeface="Arial" panose="020B0604020202020204" pitchFamily="34" charset="0"/>
            </a:endParaRPr>
          </a:p>
        </p:txBody>
      </p:sp>
      <p:sp>
        <p:nvSpPr>
          <p:cNvPr id="9" name="Rectangle 8"/>
          <p:cNvSpPr/>
          <p:nvPr/>
        </p:nvSpPr>
        <p:spPr>
          <a:xfrm>
            <a:off x="4636261" y="4596384"/>
            <a:ext cx="4500284" cy="2276279"/>
          </a:xfrm>
          <a:prstGeom prst="rect">
            <a:avLst/>
          </a:prstGeom>
          <a:solidFill>
            <a:schemeClr val="bg2">
              <a:lumMod val="9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2400" b="1" dirty="0">
                <a:solidFill>
                  <a:schemeClr val="tx1"/>
                </a:solidFill>
              </a:rPr>
              <a:t>Matthew 7:21 (NASB95) </a:t>
            </a:r>
          </a:p>
          <a:p>
            <a:r>
              <a:rPr lang="en-US" sz="2400" b="1" baseline="30000" dirty="0">
                <a:solidFill>
                  <a:schemeClr val="tx1"/>
                </a:solidFill>
              </a:rPr>
              <a:t>21</a:t>
            </a:r>
            <a:r>
              <a:rPr lang="en-US" sz="2400" b="1" dirty="0">
                <a:solidFill>
                  <a:schemeClr val="tx1"/>
                </a:solidFill>
              </a:rPr>
              <a:t> “Not everyone who says to Me, ‘Lord, Lord,’ will enter the kingdom of heaven, but </a:t>
            </a:r>
            <a:r>
              <a:rPr lang="en-US" sz="2400" b="1" u="sng" dirty="0">
                <a:solidFill>
                  <a:schemeClr val="tx1"/>
                </a:solidFill>
              </a:rPr>
              <a:t>he who does the will of My Father who is in heaven </a:t>
            </a:r>
            <a:r>
              <a:rPr lang="en-US" sz="2400" b="1" i="1" u="sng" dirty="0">
                <a:solidFill>
                  <a:schemeClr val="tx1"/>
                </a:solidFill>
              </a:rPr>
              <a:t>will enter</a:t>
            </a:r>
            <a:r>
              <a:rPr lang="en-US" sz="2400" b="1" dirty="0">
                <a:solidFill>
                  <a:schemeClr val="tx1"/>
                </a:solidFill>
              </a:rPr>
              <a:t>. </a:t>
            </a:r>
          </a:p>
        </p:txBody>
      </p:sp>
    </p:spTree>
    <p:extLst>
      <p:ext uri="{BB962C8B-B14F-4D97-AF65-F5344CB8AC3E}">
        <p14:creationId xmlns:p14="http://schemas.microsoft.com/office/powerpoint/2010/main" val="356917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7"/>
                                        </p:tgtEl>
                                      </p:cBhvr>
                                    </p:animEffect>
                                    <p:set>
                                      <p:cBhvr>
                                        <p:cTn id="15" dur="1" fill="hold">
                                          <p:stCondLst>
                                            <p:cond delay="499"/>
                                          </p:stCondLst>
                                        </p:cTn>
                                        <p:tgtEl>
                                          <p:spTgt spid="7"/>
                                        </p:tgtEl>
                                        <p:attrNameLst>
                                          <p:attrName>style.visibility</p:attrName>
                                        </p:attrNameLst>
                                      </p:cBhvr>
                                      <p:to>
                                        <p:strVal val="hidden"/>
                                      </p:to>
                                    </p:se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7" grpId="1" animBg="1"/>
      <p:bldP spid="8" grpId="0"/>
      <p:bldP spid="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Placeholder 1"/>
          <p:cNvSpPr txBox="1">
            <a:spLocks/>
          </p:cNvSpPr>
          <p:nvPr/>
        </p:nvSpPr>
        <p:spPr bwMode="auto">
          <a:xfrm>
            <a:off x="1563688" y="5400675"/>
            <a:ext cx="60166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 typeface="Arial" panose="020B0604020202020204" pitchFamily="34" charset="0"/>
              <a:buNone/>
            </a:pPr>
            <a:r>
              <a:rPr lang="en-US" altLang="en-US" sz="2400" b="1" dirty="0">
                <a:solidFill>
                  <a:srgbClr val="471D01"/>
                </a:solidFill>
                <a:latin typeface="Arial" panose="020B0604020202020204" pitchFamily="34" charset="0"/>
              </a:rPr>
              <a:t>LESSON 9 - JOHN 6:1-35</a:t>
            </a:r>
            <a:endParaRPr lang="en-US" altLang="en-US" sz="2000" b="1" dirty="0">
              <a:solidFill>
                <a:srgbClr val="471D01"/>
              </a:solidFill>
              <a:latin typeface="Arial" panose="020B0604020202020204" pitchFamily="34" charset="0"/>
            </a:endParaRPr>
          </a:p>
        </p:txBody>
      </p:sp>
    </p:spTree>
    <p:extLst>
      <p:ext uri="{BB962C8B-B14F-4D97-AF65-F5344CB8AC3E}">
        <p14:creationId xmlns:p14="http://schemas.microsoft.com/office/powerpoint/2010/main" val="15305180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p:cNvSpPr txBox="1">
            <a:spLocks/>
          </p:cNvSpPr>
          <p:nvPr/>
        </p:nvSpPr>
        <p:spPr>
          <a:xfrm>
            <a:off x="312738" y="228600"/>
            <a:ext cx="8518525" cy="681038"/>
          </a:xfrm>
          <a:prstGeom prst="rect">
            <a:avLst/>
          </a:prstGeom>
        </p:spPr>
        <p:txBody>
          <a:bodyPr/>
          <a:lstStyle/>
          <a:p>
            <a:pPr eaLnBrk="1" fontAlgn="auto" hangingPunct="1">
              <a:spcBef>
                <a:spcPct val="20000"/>
              </a:spcBef>
              <a:spcAft>
                <a:spcPts val="0"/>
              </a:spcAft>
              <a:buFont typeface="Arial"/>
              <a:buNone/>
              <a:defRPr/>
            </a:pPr>
            <a:r>
              <a:rPr lang="en-US" sz="3600" b="1" dirty="0">
                <a:solidFill>
                  <a:schemeClr val="bg2">
                    <a:lumMod val="90000"/>
                  </a:schemeClr>
                </a:solidFill>
              </a:rPr>
              <a:t>Lesson 9 – Question 1</a:t>
            </a:r>
          </a:p>
        </p:txBody>
      </p:sp>
      <p:cxnSp>
        <p:nvCxnSpPr>
          <p:cNvPr id="5" name="Straight Connector 4"/>
          <p:cNvCxnSpPr/>
          <p:nvPr/>
        </p:nvCxnSpPr>
        <p:spPr>
          <a:xfrm>
            <a:off x="312738" y="1033463"/>
            <a:ext cx="8540750" cy="0"/>
          </a:xfrm>
          <a:prstGeom prst="line">
            <a:avLst/>
          </a:prstGeom>
          <a:ln>
            <a:solidFill>
              <a:schemeClr val="accent1">
                <a:shade val="95000"/>
                <a:satMod val="105000"/>
                <a:alpha val="25000"/>
              </a:schemeClr>
            </a:solidFill>
          </a:ln>
        </p:spPr>
        <p:style>
          <a:lnRef idx="1">
            <a:schemeClr val="accent1"/>
          </a:lnRef>
          <a:fillRef idx="0">
            <a:schemeClr val="accent1"/>
          </a:fillRef>
          <a:effectRef idx="0">
            <a:schemeClr val="accent1"/>
          </a:effectRef>
          <a:fontRef idx="minor">
            <a:schemeClr val="tx1"/>
          </a:fontRef>
        </p:style>
      </p:cxnSp>
      <p:sp>
        <p:nvSpPr>
          <p:cNvPr id="6" name="Rectangle 5"/>
          <p:cNvSpPr>
            <a:spLocks noChangeArrowheads="1"/>
          </p:cNvSpPr>
          <p:nvPr/>
        </p:nvSpPr>
        <p:spPr bwMode="auto">
          <a:xfrm>
            <a:off x="0" y="1425575"/>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400" b="1" dirty="0">
                <a:solidFill>
                  <a:schemeClr val="bg1"/>
                </a:solidFill>
                <a:latin typeface="Arial" panose="020B0604020202020204" pitchFamily="34" charset="0"/>
              </a:rPr>
              <a:t>Why did a great multitude follow Jesus?</a:t>
            </a:r>
            <a:endParaRPr lang="en-US" altLang="en-US" sz="1800" b="1" dirty="0">
              <a:solidFill>
                <a:srgbClr val="FFFF99"/>
              </a:solidFill>
              <a:latin typeface="Arial" panose="020B0604020202020204" pitchFamily="34" charset="0"/>
            </a:endParaRPr>
          </a:p>
        </p:txBody>
      </p:sp>
      <p:sp>
        <p:nvSpPr>
          <p:cNvPr id="7" name="Rectangle 6"/>
          <p:cNvSpPr>
            <a:spLocks noChangeArrowheads="1"/>
          </p:cNvSpPr>
          <p:nvPr/>
        </p:nvSpPr>
        <p:spPr bwMode="auto">
          <a:xfrm>
            <a:off x="1611313" y="3145119"/>
            <a:ext cx="5943600" cy="1643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pPr>
            <a:r>
              <a:rPr lang="en-US" sz="2400" b="1" dirty="0">
                <a:solidFill>
                  <a:schemeClr val="bg1"/>
                </a:solidFill>
              </a:rPr>
              <a:t>John 6:2 (NASB95) </a:t>
            </a:r>
          </a:p>
          <a:p>
            <a:pPr>
              <a:buNone/>
            </a:pPr>
            <a:r>
              <a:rPr lang="en-US" sz="2400" b="1" baseline="30000" dirty="0">
                <a:solidFill>
                  <a:schemeClr val="bg1"/>
                </a:solidFill>
              </a:rPr>
              <a:t>2</a:t>
            </a:r>
            <a:r>
              <a:rPr lang="en-US" sz="2400" b="1" dirty="0">
                <a:solidFill>
                  <a:schemeClr val="bg1"/>
                </a:solidFill>
              </a:rPr>
              <a:t> A large crowd followed Him, </a:t>
            </a:r>
            <a:r>
              <a:rPr lang="en-US" sz="2400" b="1" u="sng" dirty="0">
                <a:solidFill>
                  <a:schemeClr val="bg1"/>
                </a:solidFill>
              </a:rPr>
              <a:t>because they saw the signs which He was performing on those who were sick</a:t>
            </a:r>
            <a:r>
              <a:rPr lang="en-US" sz="2400" b="1" dirty="0">
                <a:solidFill>
                  <a:schemeClr val="bg1"/>
                </a:solidFill>
              </a:rPr>
              <a:t>. </a:t>
            </a:r>
          </a:p>
        </p:txBody>
      </p:sp>
    </p:spTree>
    <p:extLst>
      <p:ext uri="{BB962C8B-B14F-4D97-AF65-F5344CB8AC3E}">
        <p14:creationId xmlns:p14="http://schemas.microsoft.com/office/powerpoint/2010/main" val="1877283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p:cNvSpPr txBox="1">
            <a:spLocks/>
          </p:cNvSpPr>
          <p:nvPr/>
        </p:nvSpPr>
        <p:spPr>
          <a:xfrm>
            <a:off x="312738" y="228600"/>
            <a:ext cx="8518525" cy="681038"/>
          </a:xfrm>
          <a:prstGeom prst="rect">
            <a:avLst/>
          </a:prstGeom>
        </p:spPr>
        <p:txBody>
          <a:bodyPr/>
          <a:lstStyle/>
          <a:p>
            <a:pPr eaLnBrk="1" fontAlgn="auto" hangingPunct="1">
              <a:spcBef>
                <a:spcPct val="20000"/>
              </a:spcBef>
              <a:spcAft>
                <a:spcPts val="0"/>
              </a:spcAft>
              <a:buFont typeface="Arial"/>
              <a:buNone/>
              <a:defRPr/>
            </a:pPr>
            <a:r>
              <a:rPr lang="en-US" sz="3600" b="1" dirty="0">
                <a:solidFill>
                  <a:schemeClr val="bg2">
                    <a:lumMod val="90000"/>
                  </a:schemeClr>
                </a:solidFill>
              </a:rPr>
              <a:t>Lesson 9 – Question 2</a:t>
            </a:r>
          </a:p>
        </p:txBody>
      </p:sp>
      <p:cxnSp>
        <p:nvCxnSpPr>
          <p:cNvPr id="5" name="Straight Connector 4"/>
          <p:cNvCxnSpPr/>
          <p:nvPr/>
        </p:nvCxnSpPr>
        <p:spPr>
          <a:xfrm>
            <a:off x="312738" y="1033463"/>
            <a:ext cx="8540750" cy="0"/>
          </a:xfrm>
          <a:prstGeom prst="line">
            <a:avLst/>
          </a:prstGeom>
          <a:ln>
            <a:solidFill>
              <a:schemeClr val="accent1">
                <a:shade val="95000"/>
                <a:satMod val="105000"/>
                <a:alpha val="25000"/>
              </a:schemeClr>
            </a:solidFill>
          </a:ln>
        </p:spPr>
        <p:style>
          <a:lnRef idx="1">
            <a:schemeClr val="accent1"/>
          </a:lnRef>
          <a:fillRef idx="0">
            <a:schemeClr val="accent1"/>
          </a:fillRef>
          <a:effectRef idx="0">
            <a:schemeClr val="accent1"/>
          </a:effectRef>
          <a:fontRef idx="minor">
            <a:schemeClr val="tx1"/>
          </a:fontRef>
        </p:style>
      </p:cxnSp>
      <p:sp>
        <p:nvSpPr>
          <p:cNvPr id="6" name="Rectangle 5"/>
          <p:cNvSpPr>
            <a:spLocks noChangeArrowheads="1"/>
          </p:cNvSpPr>
          <p:nvPr/>
        </p:nvSpPr>
        <p:spPr bwMode="auto">
          <a:xfrm>
            <a:off x="0" y="1425575"/>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400" b="1" dirty="0">
                <a:solidFill>
                  <a:schemeClr val="bg1"/>
                </a:solidFill>
                <a:latin typeface="Arial" panose="020B0604020202020204" pitchFamily="34" charset="0"/>
              </a:rPr>
              <a:t>What did Jesus say to Philip to “prove Him”?</a:t>
            </a:r>
            <a:endParaRPr lang="en-US" altLang="en-US" sz="1800" b="1" dirty="0">
              <a:solidFill>
                <a:srgbClr val="FFFF99"/>
              </a:solidFill>
              <a:latin typeface="Arial" panose="020B0604020202020204" pitchFamily="34" charset="0"/>
            </a:endParaRPr>
          </a:p>
        </p:txBody>
      </p:sp>
      <p:sp>
        <p:nvSpPr>
          <p:cNvPr id="7" name="Rectangle 6"/>
          <p:cNvSpPr>
            <a:spLocks noChangeArrowheads="1"/>
          </p:cNvSpPr>
          <p:nvPr/>
        </p:nvSpPr>
        <p:spPr bwMode="auto">
          <a:xfrm>
            <a:off x="1562100" y="2895600"/>
            <a:ext cx="6019800" cy="2751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pPr>
            <a:r>
              <a:rPr lang="en-US" sz="2400" b="1" dirty="0">
                <a:solidFill>
                  <a:schemeClr val="bg1"/>
                </a:solidFill>
              </a:rPr>
              <a:t>John 6:5–6 (NASB95) </a:t>
            </a:r>
          </a:p>
          <a:p>
            <a:pPr>
              <a:buNone/>
            </a:pPr>
            <a:r>
              <a:rPr lang="en-US" sz="2400" b="1" baseline="30000" dirty="0">
                <a:solidFill>
                  <a:schemeClr val="bg1"/>
                </a:solidFill>
              </a:rPr>
              <a:t>5</a:t>
            </a:r>
            <a:r>
              <a:rPr lang="en-US" sz="2400" b="1" dirty="0">
                <a:solidFill>
                  <a:schemeClr val="bg1"/>
                </a:solidFill>
              </a:rPr>
              <a:t> Therefore Jesus, lifting up His eyes and seeing that a large crowd was coming to Him, said to Philip, “</a:t>
            </a:r>
            <a:r>
              <a:rPr lang="en-US" sz="2400" b="1" u="sng" dirty="0">
                <a:solidFill>
                  <a:schemeClr val="bg1"/>
                </a:solidFill>
              </a:rPr>
              <a:t>Where are we to buy bread, so that these may eat?</a:t>
            </a:r>
            <a:r>
              <a:rPr lang="en-US" sz="2400" b="1" dirty="0">
                <a:solidFill>
                  <a:schemeClr val="bg1"/>
                </a:solidFill>
              </a:rPr>
              <a:t>” </a:t>
            </a:r>
            <a:r>
              <a:rPr lang="en-US" sz="2400" b="1" baseline="30000" dirty="0">
                <a:solidFill>
                  <a:schemeClr val="bg1"/>
                </a:solidFill>
              </a:rPr>
              <a:t>6</a:t>
            </a:r>
            <a:r>
              <a:rPr lang="en-US" sz="2400" b="1" dirty="0">
                <a:solidFill>
                  <a:schemeClr val="bg1"/>
                </a:solidFill>
              </a:rPr>
              <a:t> This He was saying to test him, for He Himself knew what He was intending to do. </a:t>
            </a:r>
          </a:p>
        </p:txBody>
      </p:sp>
    </p:spTree>
    <p:extLst>
      <p:ext uri="{BB962C8B-B14F-4D97-AF65-F5344CB8AC3E}">
        <p14:creationId xmlns:p14="http://schemas.microsoft.com/office/powerpoint/2010/main" val="1375020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p:cNvSpPr txBox="1">
            <a:spLocks/>
          </p:cNvSpPr>
          <p:nvPr/>
        </p:nvSpPr>
        <p:spPr>
          <a:xfrm>
            <a:off x="312738" y="228600"/>
            <a:ext cx="8518525" cy="681038"/>
          </a:xfrm>
          <a:prstGeom prst="rect">
            <a:avLst/>
          </a:prstGeom>
        </p:spPr>
        <p:txBody>
          <a:bodyPr/>
          <a:lstStyle/>
          <a:p>
            <a:pPr eaLnBrk="1" fontAlgn="auto" hangingPunct="1">
              <a:spcBef>
                <a:spcPct val="20000"/>
              </a:spcBef>
              <a:spcAft>
                <a:spcPts val="0"/>
              </a:spcAft>
              <a:buFont typeface="Arial"/>
              <a:buNone/>
              <a:defRPr/>
            </a:pPr>
            <a:r>
              <a:rPr lang="en-US" sz="3600" b="1" dirty="0">
                <a:solidFill>
                  <a:schemeClr val="bg2">
                    <a:lumMod val="90000"/>
                  </a:schemeClr>
                </a:solidFill>
              </a:rPr>
              <a:t>Lesson 9 – Question 3</a:t>
            </a:r>
          </a:p>
        </p:txBody>
      </p:sp>
      <p:cxnSp>
        <p:nvCxnSpPr>
          <p:cNvPr id="5" name="Straight Connector 4"/>
          <p:cNvCxnSpPr/>
          <p:nvPr/>
        </p:nvCxnSpPr>
        <p:spPr>
          <a:xfrm>
            <a:off x="312738" y="1033463"/>
            <a:ext cx="8540750" cy="0"/>
          </a:xfrm>
          <a:prstGeom prst="line">
            <a:avLst/>
          </a:prstGeom>
          <a:ln>
            <a:solidFill>
              <a:schemeClr val="accent1">
                <a:shade val="95000"/>
                <a:satMod val="105000"/>
                <a:alpha val="25000"/>
              </a:schemeClr>
            </a:solidFill>
          </a:ln>
        </p:spPr>
        <p:style>
          <a:lnRef idx="1">
            <a:schemeClr val="accent1"/>
          </a:lnRef>
          <a:fillRef idx="0">
            <a:schemeClr val="accent1"/>
          </a:fillRef>
          <a:effectRef idx="0">
            <a:schemeClr val="accent1"/>
          </a:effectRef>
          <a:fontRef idx="minor">
            <a:schemeClr val="tx1"/>
          </a:fontRef>
        </p:style>
      </p:cxnSp>
      <p:sp>
        <p:nvSpPr>
          <p:cNvPr id="6" name="Rectangle 5"/>
          <p:cNvSpPr>
            <a:spLocks noChangeArrowheads="1"/>
          </p:cNvSpPr>
          <p:nvPr/>
        </p:nvSpPr>
        <p:spPr bwMode="auto">
          <a:xfrm>
            <a:off x="0" y="1425575"/>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400" b="1" dirty="0">
                <a:solidFill>
                  <a:schemeClr val="bg1"/>
                </a:solidFill>
                <a:latin typeface="Arial" panose="020B0604020202020204" pitchFamily="34" charset="0"/>
              </a:rPr>
              <a:t>What number of men, loaves, fishes,</a:t>
            </a:r>
            <a:br>
              <a:rPr lang="en-US" altLang="en-US" sz="2400" b="1" dirty="0">
                <a:solidFill>
                  <a:schemeClr val="bg1"/>
                </a:solidFill>
                <a:latin typeface="Arial" panose="020B0604020202020204" pitchFamily="34" charset="0"/>
              </a:rPr>
            </a:br>
            <a:r>
              <a:rPr lang="en-US" altLang="en-US" sz="2400" b="1" dirty="0">
                <a:solidFill>
                  <a:schemeClr val="bg1"/>
                </a:solidFill>
                <a:latin typeface="Arial" panose="020B0604020202020204" pitchFamily="34" charset="0"/>
              </a:rPr>
              <a:t> and fragments are in this miracle?</a:t>
            </a:r>
            <a:endParaRPr lang="en-US" altLang="en-US" sz="1800" b="1" dirty="0">
              <a:solidFill>
                <a:srgbClr val="FFFF99"/>
              </a:solidFill>
              <a:latin typeface="Arial" panose="020B0604020202020204" pitchFamily="34" charset="0"/>
            </a:endParaRPr>
          </a:p>
        </p:txBody>
      </p:sp>
      <p:sp>
        <p:nvSpPr>
          <p:cNvPr id="7" name="Rectangle 6"/>
          <p:cNvSpPr>
            <a:spLocks noChangeArrowheads="1"/>
          </p:cNvSpPr>
          <p:nvPr/>
        </p:nvSpPr>
        <p:spPr bwMode="auto">
          <a:xfrm>
            <a:off x="1062364" y="2492188"/>
            <a:ext cx="7019272" cy="4302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pPr>
            <a:r>
              <a:rPr lang="en-US" sz="2400" b="1" dirty="0">
                <a:solidFill>
                  <a:schemeClr val="bg1"/>
                </a:solidFill>
              </a:rPr>
              <a:t>John 6:9–10 (NASB95) </a:t>
            </a:r>
          </a:p>
          <a:p>
            <a:pPr>
              <a:buNone/>
            </a:pPr>
            <a:r>
              <a:rPr lang="en-US" sz="2400" b="1" baseline="30000" dirty="0">
                <a:solidFill>
                  <a:schemeClr val="bg1"/>
                </a:solidFill>
              </a:rPr>
              <a:t>9</a:t>
            </a:r>
            <a:r>
              <a:rPr lang="en-US" sz="2400" b="1" dirty="0">
                <a:solidFill>
                  <a:schemeClr val="bg1"/>
                </a:solidFill>
              </a:rPr>
              <a:t> “There is a lad here who has </a:t>
            </a:r>
            <a:r>
              <a:rPr lang="en-US" sz="2400" b="1" u="sng" dirty="0">
                <a:solidFill>
                  <a:schemeClr val="bg1"/>
                </a:solidFill>
              </a:rPr>
              <a:t>five barley loaves</a:t>
            </a:r>
            <a:r>
              <a:rPr lang="en-US" sz="2400" b="1" dirty="0">
                <a:solidFill>
                  <a:schemeClr val="bg1"/>
                </a:solidFill>
              </a:rPr>
              <a:t> and </a:t>
            </a:r>
            <a:r>
              <a:rPr lang="en-US" sz="2400" b="1" u="sng" dirty="0">
                <a:solidFill>
                  <a:schemeClr val="bg1"/>
                </a:solidFill>
              </a:rPr>
              <a:t>two fish</a:t>
            </a:r>
            <a:r>
              <a:rPr lang="en-US" sz="2400" b="1" dirty="0">
                <a:solidFill>
                  <a:schemeClr val="bg1"/>
                </a:solidFill>
              </a:rPr>
              <a:t>, but what are these for so many people?” </a:t>
            </a:r>
            <a:r>
              <a:rPr lang="en-US" sz="2400" b="1" baseline="30000" dirty="0">
                <a:solidFill>
                  <a:schemeClr val="bg1"/>
                </a:solidFill>
              </a:rPr>
              <a:t>10</a:t>
            </a:r>
            <a:r>
              <a:rPr lang="en-US" sz="2400" b="1" dirty="0">
                <a:solidFill>
                  <a:schemeClr val="bg1"/>
                </a:solidFill>
              </a:rPr>
              <a:t> Jesus said, “Have the people sit down.” Now there was much grass in the place. So the </a:t>
            </a:r>
            <a:r>
              <a:rPr lang="en-US" sz="2400" b="1" u="sng" dirty="0">
                <a:solidFill>
                  <a:schemeClr val="bg1"/>
                </a:solidFill>
              </a:rPr>
              <a:t>men</a:t>
            </a:r>
            <a:r>
              <a:rPr lang="en-US" sz="2400" b="1" dirty="0">
                <a:solidFill>
                  <a:schemeClr val="bg1"/>
                </a:solidFill>
              </a:rPr>
              <a:t> sat down, in number </a:t>
            </a:r>
            <a:r>
              <a:rPr lang="en-US" sz="2400" b="1" u="sng" dirty="0">
                <a:solidFill>
                  <a:schemeClr val="bg1"/>
                </a:solidFill>
              </a:rPr>
              <a:t>about five thousand</a:t>
            </a:r>
            <a:r>
              <a:rPr lang="en-US" sz="2400" b="1" dirty="0">
                <a:solidFill>
                  <a:schemeClr val="bg1"/>
                </a:solidFill>
              </a:rPr>
              <a:t>. </a:t>
            </a:r>
            <a:br>
              <a:rPr lang="en-US" sz="2400" b="1" dirty="0">
                <a:solidFill>
                  <a:schemeClr val="bg1"/>
                </a:solidFill>
              </a:rPr>
            </a:br>
            <a:br>
              <a:rPr lang="en-US" sz="2400" b="1" dirty="0">
                <a:solidFill>
                  <a:schemeClr val="bg1"/>
                </a:solidFill>
              </a:rPr>
            </a:br>
            <a:r>
              <a:rPr lang="en-US" sz="2400" b="1" dirty="0">
                <a:solidFill>
                  <a:schemeClr val="bg1"/>
                </a:solidFill>
              </a:rPr>
              <a:t>John 6:13 (NASB95) </a:t>
            </a:r>
          </a:p>
          <a:p>
            <a:pPr>
              <a:buNone/>
            </a:pPr>
            <a:r>
              <a:rPr lang="en-US" sz="2400" b="1" baseline="30000" dirty="0">
                <a:solidFill>
                  <a:schemeClr val="bg1"/>
                </a:solidFill>
              </a:rPr>
              <a:t>13</a:t>
            </a:r>
            <a:r>
              <a:rPr lang="en-US" sz="2400" b="1" dirty="0">
                <a:solidFill>
                  <a:schemeClr val="bg1"/>
                </a:solidFill>
              </a:rPr>
              <a:t> So they gathered them up, and filled </a:t>
            </a:r>
            <a:r>
              <a:rPr lang="en-US" sz="2400" b="1" u="sng" dirty="0">
                <a:solidFill>
                  <a:schemeClr val="bg1"/>
                </a:solidFill>
              </a:rPr>
              <a:t>twelve baskets with fragments</a:t>
            </a:r>
            <a:r>
              <a:rPr lang="en-US" sz="2400" b="1" dirty="0">
                <a:solidFill>
                  <a:schemeClr val="bg1"/>
                </a:solidFill>
              </a:rPr>
              <a:t> from the five barley loaves which were left over by those who had eaten. </a:t>
            </a:r>
          </a:p>
        </p:txBody>
      </p:sp>
    </p:spTree>
    <p:extLst>
      <p:ext uri="{BB962C8B-B14F-4D97-AF65-F5344CB8AC3E}">
        <p14:creationId xmlns:p14="http://schemas.microsoft.com/office/powerpoint/2010/main" val="3784497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p:cNvSpPr txBox="1">
            <a:spLocks/>
          </p:cNvSpPr>
          <p:nvPr/>
        </p:nvSpPr>
        <p:spPr>
          <a:xfrm>
            <a:off x="312738" y="228600"/>
            <a:ext cx="8518525" cy="681038"/>
          </a:xfrm>
          <a:prstGeom prst="rect">
            <a:avLst/>
          </a:prstGeom>
        </p:spPr>
        <p:txBody>
          <a:bodyPr/>
          <a:lstStyle/>
          <a:p>
            <a:pPr eaLnBrk="1" fontAlgn="auto" hangingPunct="1">
              <a:spcBef>
                <a:spcPct val="20000"/>
              </a:spcBef>
              <a:spcAft>
                <a:spcPts val="0"/>
              </a:spcAft>
              <a:buFont typeface="Arial"/>
              <a:buNone/>
              <a:defRPr/>
            </a:pPr>
            <a:r>
              <a:rPr lang="en-US" sz="3600" b="1" dirty="0">
                <a:solidFill>
                  <a:schemeClr val="bg2">
                    <a:lumMod val="90000"/>
                  </a:schemeClr>
                </a:solidFill>
              </a:rPr>
              <a:t>Lesson 9 – Question 4</a:t>
            </a:r>
          </a:p>
        </p:txBody>
      </p:sp>
      <p:cxnSp>
        <p:nvCxnSpPr>
          <p:cNvPr id="5" name="Straight Connector 4"/>
          <p:cNvCxnSpPr/>
          <p:nvPr/>
        </p:nvCxnSpPr>
        <p:spPr>
          <a:xfrm>
            <a:off x="312738" y="1033463"/>
            <a:ext cx="8540750" cy="0"/>
          </a:xfrm>
          <a:prstGeom prst="line">
            <a:avLst/>
          </a:prstGeom>
          <a:ln>
            <a:solidFill>
              <a:schemeClr val="accent1">
                <a:shade val="95000"/>
                <a:satMod val="105000"/>
                <a:alpha val="25000"/>
              </a:schemeClr>
            </a:solidFill>
          </a:ln>
        </p:spPr>
        <p:style>
          <a:lnRef idx="1">
            <a:schemeClr val="accent1"/>
          </a:lnRef>
          <a:fillRef idx="0">
            <a:schemeClr val="accent1"/>
          </a:fillRef>
          <a:effectRef idx="0">
            <a:schemeClr val="accent1"/>
          </a:effectRef>
          <a:fontRef idx="minor">
            <a:schemeClr val="tx1"/>
          </a:fontRef>
        </p:style>
      </p:cxnSp>
      <p:sp>
        <p:nvSpPr>
          <p:cNvPr id="6" name="Rectangle 5"/>
          <p:cNvSpPr>
            <a:spLocks noChangeArrowheads="1"/>
          </p:cNvSpPr>
          <p:nvPr/>
        </p:nvSpPr>
        <p:spPr bwMode="auto">
          <a:xfrm>
            <a:off x="0" y="1425575"/>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400" b="1" dirty="0">
                <a:solidFill>
                  <a:schemeClr val="bg1"/>
                </a:solidFill>
                <a:latin typeface="Arial" panose="020B0604020202020204" pitchFamily="34" charset="0"/>
              </a:rPr>
              <a:t>What was the reaction of the men </a:t>
            </a:r>
            <a:br>
              <a:rPr lang="en-US" altLang="en-US" sz="2400" b="1" dirty="0">
                <a:solidFill>
                  <a:schemeClr val="bg1"/>
                </a:solidFill>
                <a:latin typeface="Arial" panose="020B0604020202020204" pitchFamily="34" charset="0"/>
              </a:rPr>
            </a:br>
            <a:r>
              <a:rPr lang="en-US" altLang="en-US" sz="2400" b="1" dirty="0">
                <a:solidFill>
                  <a:schemeClr val="bg1"/>
                </a:solidFill>
                <a:latin typeface="Arial" panose="020B0604020202020204" pitchFamily="34" charset="0"/>
              </a:rPr>
              <a:t>when they saw this miracle?</a:t>
            </a:r>
            <a:endParaRPr lang="en-US" altLang="en-US" sz="1800" b="1" dirty="0">
              <a:solidFill>
                <a:srgbClr val="FFFF99"/>
              </a:solidFill>
              <a:latin typeface="Arial" panose="020B0604020202020204" pitchFamily="34" charset="0"/>
            </a:endParaRPr>
          </a:p>
        </p:txBody>
      </p:sp>
      <p:sp>
        <p:nvSpPr>
          <p:cNvPr id="7" name="Rectangle 6"/>
          <p:cNvSpPr>
            <a:spLocks noChangeArrowheads="1"/>
          </p:cNvSpPr>
          <p:nvPr/>
        </p:nvSpPr>
        <p:spPr bwMode="auto">
          <a:xfrm>
            <a:off x="1562100" y="2895600"/>
            <a:ext cx="6019800" cy="2012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pPr>
            <a:r>
              <a:rPr lang="en-US" sz="2400" b="1" dirty="0">
                <a:solidFill>
                  <a:schemeClr val="bg1"/>
                </a:solidFill>
              </a:rPr>
              <a:t>John 6:14 (NASB95) </a:t>
            </a:r>
          </a:p>
          <a:p>
            <a:pPr>
              <a:buNone/>
            </a:pPr>
            <a:r>
              <a:rPr lang="en-US" sz="2400" b="1" baseline="30000" dirty="0">
                <a:solidFill>
                  <a:schemeClr val="bg1"/>
                </a:solidFill>
              </a:rPr>
              <a:t>14</a:t>
            </a:r>
            <a:r>
              <a:rPr lang="en-US" sz="2400" b="1" dirty="0">
                <a:solidFill>
                  <a:schemeClr val="bg1"/>
                </a:solidFill>
              </a:rPr>
              <a:t> Therefore when the people saw the sign which He had performed, </a:t>
            </a:r>
            <a:r>
              <a:rPr lang="en-US" sz="2400" b="1" u="sng" dirty="0">
                <a:solidFill>
                  <a:schemeClr val="bg1"/>
                </a:solidFill>
              </a:rPr>
              <a:t>they said, “This is truly the Prophet who is to come into the world</a:t>
            </a:r>
            <a:r>
              <a:rPr lang="en-US" sz="2400" b="1" dirty="0">
                <a:solidFill>
                  <a:schemeClr val="bg1"/>
                </a:solidFill>
              </a:rPr>
              <a:t>.” </a:t>
            </a:r>
          </a:p>
        </p:txBody>
      </p:sp>
    </p:spTree>
    <p:extLst>
      <p:ext uri="{BB962C8B-B14F-4D97-AF65-F5344CB8AC3E}">
        <p14:creationId xmlns:p14="http://schemas.microsoft.com/office/powerpoint/2010/main" val="2665523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p:cNvSpPr txBox="1">
            <a:spLocks/>
          </p:cNvSpPr>
          <p:nvPr/>
        </p:nvSpPr>
        <p:spPr>
          <a:xfrm>
            <a:off x="312738" y="228600"/>
            <a:ext cx="8518525" cy="681038"/>
          </a:xfrm>
          <a:prstGeom prst="rect">
            <a:avLst/>
          </a:prstGeom>
        </p:spPr>
        <p:txBody>
          <a:bodyPr/>
          <a:lstStyle/>
          <a:p>
            <a:pPr eaLnBrk="1" fontAlgn="auto" hangingPunct="1">
              <a:spcBef>
                <a:spcPct val="20000"/>
              </a:spcBef>
              <a:spcAft>
                <a:spcPts val="0"/>
              </a:spcAft>
              <a:buFont typeface="Arial"/>
              <a:buNone/>
              <a:defRPr/>
            </a:pPr>
            <a:r>
              <a:rPr lang="en-US" sz="3600" b="1" dirty="0">
                <a:solidFill>
                  <a:schemeClr val="bg2">
                    <a:lumMod val="90000"/>
                  </a:schemeClr>
                </a:solidFill>
              </a:rPr>
              <a:t>Lesson 9 – Question 5</a:t>
            </a:r>
          </a:p>
        </p:txBody>
      </p:sp>
      <p:cxnSp>
        <p:nvCxnSpPr>
          <p:cNvPr id="5" name="Straight Connector 4"/>
          <p:cNvCxnSpPr/>
          <p:nvPr/>
        </p:nvCxnSpPr>
        <p:spPr>
          <a:xfrm>
            <a:off x="312738" y="1033463"/>
            <a:ext cx="8540750" cy="0"/>
          </a:xfrm>
          <a:prstGeom prst="line">
            <a:avLst/>
          </a:prstGeom>
          <a:ln>
            <a:solidFill>
              <a:schemeClr val="accent1">
                <a:shade val="95000"/>
                <a:satMod val="105000"/>
                <a:alpha val="25000"/>
              </a:schemeClr>
            </a:solidFill>
          </a:ln>
        </p:spPr>
        <p:style>
          <a:lnRef idx="1">
            <a:schemeClr val="accent1"/>
          </a:lnRef>
          <a:fillRef idx="0">
            <a:schemeClr val="accent1"/>
          </a:fillRef>
          <a:effectRef idx="0">
            <a:schemeClr val="accent1"/>
          </a:effectRef>
          <a:fontRef idx="minor">
            <a:schemeClr val="tx1"/>
          </a:fontRef>
        </p:style>
      </p:cxnSp>
      <p:sp>
        <p:nvSpPr>
          <p:cNvPr id="6" name="Rectangle 5"/>
          <p:cNvSpPr>
            <a:spLocks noChangeArrowheads="1"/>
          </p:cNvSpPr>
          <p:nvPr/>
        </p:nvSpPr>
        <p:spPr bwMode="auto">
          <a:xfrm>
            <a:off x="0" y="1425575"/>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400" b="1" dirty="0">
                <a:solidFill>
                  <a:schemeClr val="bg1"/>
                </a:solidFill>
                <a:latin typeface="Arial" panose="020B0604020202020204" pitchFamily="34" charset="0"/>
              </a:rPr>
              <a:t>What miracle of Jesus caused </a:t>
            </a:r>
            <a:br>
              <a:rPr lang="en-US" altLang="en-US" sz="2400" b="1" dirty="0">
                <a:solidFill>
                  <a:schemeClr val="bg1"/>
                </a:solidFill>
                <a:latin typeface="Arial" panose="020B0604020202020204" pitchFamily="34" charset="0"/>
              </a:rPr>
            </a:br>
            <a:r>
              <a:rPr lang="en-US" altLang="en-US" sz="2400" b="1" dirty="0">
                <a:solidFill>
                  <a:schemeClr val="bg1"/>
                </a:solidFill>
                <a:latin typeface="Arial" panose="020B0604020202020204" pitchFamily="34" charset="0"/>
              </a:rPr>
              <a:t>the disciples to be afraid?</a:t>
            </a:r>
            <a:endParaRPr lang="en-US" altLang="en-US" sz="1800" b="1" dirty="0">
              <a:solidFill>
                <a:srgbClr val="FFFF99"/>
              </a:solidFill>
              <a:latin typeface="Arial" panose="020B0604020202020204" pitchFamily="34" charset="0"/>
            </a:endParaRPr>
          </a:p>
        </p:txBody>
      </p:sp>
      <p:sp>
        <p:nvSpPr>
          <p:cNvPr id="7" name="Rectangle 6"/>
          <p:cNvSpPr>
            <a:spLocks noChangeArrowheads="1"/>
          </p:cNvSpPr>
          <p:nvPr/>
        </p:nvSpPr>
        <p:spPr bwMode="auto">
          <a:xfrm>
            <a:off x="1562100" y="2895600"/>
            <a:ext cx="6019800" cy="2012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pPr>
            <a:r>
              <a:rPr lang="en-US" sz="2400" b="1" dirty="0">
                <a:solidFill>
                  <a:schemeClr val="bg1"/>
                </a:solidFill>
              </a:rPr>
              <a:t>John 6:19 (NASB95) </a:t>
            </a:r>
          </a:p>
          <a:p>
            <a:pPr>
              <a:buNone/>
            </a:pPr>
            <a:r>
              <a:rPr lang="en-US" sz="2400" b="1" baseline="30000" dirty="0">
                <a:solidFill>
                  <a:schemeClr val="bg1"/>
                </a:solidFill>
              </a:rPr>
              <a:t>19</a:t>
            </a:r>
            <a:r>
              <a:rPr lang="en-US" sz="2400" b="1" dirty="0">
                <a:solidFill>
                  <a:schemeClr val="bg1"/>
                </a:solidFill>
              </a:rPr>
              <a:t> Then, when they had rowed about three or four miles, they saw </a:t>
            </a:r>
            <a:r>
              <a:rPr lang="en-US" sz="2400" b="1" u="sng" dirty="0">
                <a:solidFill>
                  <a:schemeClr val="bg1"/>
                </a:solidFill>
              </a:rPr>
              <a:t>Jesus walking on the sea</a:t>
            </a:r>
            <a:r>
              <a:rPr lang="en-US" sz="2400" b="1" dirty="0">
                <a:solidFill>
                  <a:schemeClr val="bg1"/>
                </a:solidFill>
              </a:rPr>
              <a:t> and drawing near to the boat; and </a:t>
            </a:r>
            <a:r>
              <a:rPr lang="en-US" sz="2400" b="1" u="sng" dirty="0">
                <a:solidFill>
                  <a:schemeClr val="bg1"/>
                </a:solidFill>
              </a:rPr>
              <a:t>they were frightened</a:t>
            </a:r>
            <a:r>
              <a:rPr lang="en-US" sz="2400" b="1" dirty="0">
                <a:solidFill>
                  <a:schemeClr val="bg1"/>
                </a:solidFill>
              </a:rPr>
              <a:t>. </a:t>
            </a:r>
          </a:p>
        </p:txBody>
      </p:sp>
    </p:spTree>
    <p:extLst>
      <p:ext uri="{BB962C8B-B14F-4D97-AF65-F5344CB8AC3E}">
        <p14:creationId xmlns:p14="http://schemas.microsoft.com/office/powerpoint/2010/main" val="1611515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p:cNvSpPr txBox="1">
            <a:spLocks/>
          </p:cNvSpPr>
          <p:nvPr/>
        </p:nvSpPr>
        <p:spPr>
          <a:xfrm>
            <a:off x="312738" y="228600"/>
            <a:ext cx="8518525" cy="681038"/>
          </a:xfrm>
          <a:prstGeom prst="rect">
            <a:avLst/>
          </a:prstGeom>
        </p:spPr>
        <p:txBody>
          <a:bodyPr/>
          <a:lstStyle/>
          <a:p>
            <a:pPr eaLnBrk="1" fontAlgn="auto" hangingPunct="1">
              <a:spcBef>
                <a:spcPct val="20000"/>
              </a:spcBef>
              <a:spcAft>
                <a:spcPts val="0"/>
              </a:spcAft>
              <a:buFont typeface="Arial"/>
              <a:buNone/>
              <a:defRPr/>
            </a:pPr>
            <a:r>
              <a:rPr lang="en-US" sz="3600" b="1" dirty="0">
                <a:solidFill>
                  <a:schemeClr val="bg2">
                    <a:lumMod val="90000"/>
                  </a:schemeClr>
                </a:solidFill>
              </a:rPr>
              <a:t>Lesson 9 – Question 6</a:t>
            </a:r>
          </a:p>
        </p:txBody>
      </p:sp>
      <p:cxnSp>
        <p:nvCxnSpPr>
          <p:cNvPr id="5" name="Straight Connector 4"/>
          <p:cNvCxnSpPr/>
          <p:nvPr/>
        </p:nvCxnSpPr>
        <p:spPr>
          <a:xfrm>
            <a:off x="312738" y="1033463"/>
            <a:ext cx="8540750" cy="0"/>
          </a:xfrm>
          <a:prstGeom prst="line">
            <a:avLst/>
          </a:prstGeom>
          <a:ln>
            <a:solidFill>
              <a:schemeClr val="accent1">
                <a:shade val="95000"/>
                <a:satMod val="105000"/>
                <a:alpha val="25000"/>
              </a:schemeClr>
            </a:solidFill>
          </a:ln>
        </p:spPr>
        <p:style>
          <a:lnRef idx="1">
            <a:schemeClr val="accent1"/>
          </a:lnRef>
          <a:fillRef idx="0">
            <a:schemeClr val="accent1"/>
          </a:fillRef>
          <a:effectRef idx="0">
            <a:schemeClr val="accent1"/>
          </a:effectRef>
          <a:fontRef idx="minor">
            <a:schemeClr val="tx1"/>
          </a:fontRef>
        </p:style>
      </p:cxnSp>
      <p:sp>
        <p:nvSpPr>
          <p:cNvPr id="6" name="Rectangle 5"/>
          <p:cNvSpPr>
            <a:spLocks noChangeArrowheads="1"/>
          </p:cNvSpPr>
          <p:nvPr/>
        </p:nvSpPr>
        <p:spPr bwMode="auto">
          <a:xfrm>
            <a:off x="0" y="1425575"/>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400" b="1" dirty="0">
                <a:solidFill>
                  <a:schemeClr val="bg1"/>
                </a:solidFill>
                <a:latin typeface="Arial" panose="020B0604020202020204" pitchFamily="34" charset="0"/>
              </a:rPr>
              <a:t>Why did Jesus say they came to Capernaum </a:t>
            </a:r>
            <a:br>
              <a:rPr lang="en-US" altLang="en-US" sz="2400" b="1" dirty="0">
                <a:solidFill>
                  <a:schemeClr val="bg1"/>
                </a:solidFill>
                <a:latin typeface="Arial" panose="020B0604020202020204" pitchFamily="34" charset="0"/>
              </a:rPr>
            </a:br>
            <a:r>
              <a:rPr lang="en-US" altLang="en-US" sz="2400" b="1" dirty="0">
                <a:solidFill>
                  <a:schemeClr val="bg1"/>
                </a:solidFill>
                <a:latin typeface="Arial" panose="020B0604020202020204" pitchFamily="34" charset="0"/>
              </a:rPr>
              <a:t>seeking to find Him?</a:t>
            </a:r>
            <a:endParaRPr lang="en-US" altLang="en-US" sz="1800" b="1" dirty="0">
              <a:solidFill>
                <a:srgbClr val="FFFF99"/>
              </a:solidFill>
              <a:latin typeface="Arial" panose="020B0604020202020204" pitchFamily="34" charset="0"/>
            </a:endParaRPr>
          </a:p>
        </p:txBody>
      </p:sp>
      <p:sp>
        <p:nvSpPr>
          <p:cNvPr id="7" name="Rectangle 6"/>
          <p:cNvSpPr>
            <a:spLocks noChangeArrowheads="1"/>
          </p:cNvSpPr>
          <p:nvPr/>
        </p:nvSpPr>
        <p:spPr bwMode="auto">
          <a:xfrm>
            <a:off x="1562100" y="2895600"/>
            <a:ext cx="6019800" cy="2012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pPr>
            <a:r>
              <a:rPr lang="en-US" sz="2400" b="1" dirty="0">
                <a:solidFill>
                  <a:schemeClr val="bg1"/>
                </a:solidFill>
              </a:rPr>
              <a:t>John 6:26 (NASB95) </a:t>
            </a:r>
          </a:p>
          <a:p>
            <a:pPr>
              <a:buNone/>
            </a:pPr>
            <a:r>
              <a:rPr lang="en-US" sz="2400" b="1" baseline="30000" dirty="0">
                <a:solidFill>
                  <a:schemeClr val="bg1"/>
                </a:solidFill>
              </a:rPr>
              <a:t>26</a:t>
            </a:r>
            <a:r>
              <a:rPr lang="en-US" sz="2400" b="1" dirty="0">
                <a:solidFill>
                  <a:schemeClr val="bg1"/>
                </a:solidFill>
              </a:rPr>
              <a:t> Jesus answered them and said, “Truly, truly, I say to you, </a:t>
            </a:r>
            <a:r>
              <a:rPr lang="en-US" sz="2400" b="1" u="sng" dirty="0">
                <a:solidFill>
                  <a:schemeClr val="bg1"/>
                </a:solidFill>
              </a:rPr>
              <a:t>you seek Me, not because you saw signs, but because you ate of the loaves and were filled</a:t>
            </a:r>
            <a:r>
              <a:rPr lang="en-US" sz="2400" b="1" dirty="0">
                <a:solidFill>
                  <a:schemeClr val="bg1"/>
                </a:solidFill>
              </a:rPr>
              <a:t>. </a:t>
            </a:r>
          </a:p>
        </p:txBody>
      </p:sp>
    </p:spTree>
    <p:extLst>
      <p:ext uri="{BB962C8B-B14F-4D97-AF65-F5344CB8AC3E}">
        <p14:creationId xmlns:p14="http://schemas.microsoft.com/office/powerpoint/2010/main" val="3981126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p:cNvSpPr txBox="1">
            <a:spLocks/>
          </p:cNvSpPr>
          <p:nvPr/>
        </p:nvSpPr>
        <p:spPr>
          <a:xfrm>
            <a:off x="312738" y="228600"/>
            <a:ext cx="8518525" cy="681038"/>
          </a:xfrm>
          <a:prstGeom prst="rect">
            <a:avLst/>
          </a:prstGeom>
        </p:spPr>
        <p:txBody>
          <a:bodyPr/>
          <a:lstStyle/>
          <a:p>
            <a:pPr eaLnBrk="1" fontAlgn="auto" hangingPunct="1">
              <a:spcBef>
                <a:spcPct val="20000"/>
              </a:spcBef>
              <a:spcAft>
                <a:spcPts val="0"/>
              </a:spcAft>
              <a:buFont typeface="Arial"/>
              <a:buNone/>
              <a:defRPr/>
            </a:pPr>
            <a:r>
              <a:rPr lang="en-US" sz="3600" b="1" dirty="0">
                <a:solidFill>
                  <a:schemeClr val="bg2">
                    <a:lumMod val="90000"/>
                  </a:schemeClr>
                </a:solidFill>
              </a:rPr>
              <a:t>Lesson 9 – Question 7</a:t>
            </a:r>
          </a:p>
        </p:txBody>
      </p:sp>
      <p:cxnSp>
        <p:nvCxnSpPr>
          <p:cNvPr id="5" name="Straight Connector 4"/>
          <p:cNvCxnSpPr/>
          <p:nvPr/>
        </p:nvCxnSpPr>
        <p:spPr>
          <a:xfrm>
            <a:off x="312738" y="1033463"/>
            <a:ext cx="8540750" cy="0"/>
          </a:xfrm>
          <a:prstGeom prst="line">
            <a:avLst/>
          </a:prstGeom>
          <a:ln>
            <a:solidFill>
              <a:schemeClr val="accent1">
                <a:shade val="95000"/>
                <a:satMod val="105000"/>
                <a:alpha val="25000"/>
              </a:schemeClr>
            </a:solidFill>
          </a:ln>
        </p:spPr>
        <p:style>
          <a:lnRef idx="1">
            <a:schemeClr val="accent1"/>
          </a:lnRef>
          <a:fillRef idx="0">
            <a:schemeClr val="accent1"/>
          </a:fillRef>
          <a:effectRef idx="0">
            <a:schemeClr val="accent1"/>
          </a:effectRef>
          <a:fontRef idx="minor">
            <a:schemeClr val="tx1"/>
          </a:fontRef>
        </p:style>
      </p:cxnSp>
      <p:sp>
        <p:nvSpPr>
          <p:cNvPr id="6" name="Rectangle 5"/>
          <p:cNvSpPr>
            <a:spLocks noChangeArrowheads="1"/>
          </p:cNvSpPr>
          <p:nvPr/>
        </p:nvSpPr>
        <p:spPr bwMode="auto">
          <a:xfrm>
            <a:off x="0" y="1425575"/>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400" b="1" dirty="0">
                <a:solidFill>
                  <a:schemeClr val="bg1"/>
                </a:solidFill>
                <a:latin typeface="Arial" panose="020B0604020202020204" pitchFamily="34" charset="0"/>
              </a:rPr>
              <a:t>For what did He exhort them to labor?</a:t>
            </a:r>
            <a:endParaRPr lang="en-US" altLang="en-US" sz="1800" b="1" dirty="0">
              <a:solidFill>
                <a:srgbClr val="FFFF99"/>
              </a:solidFill>
              <a:latin typeface="Arial" panose="020B0604020202020204" pitchFamily="34" charset="0"/>
            </a:endParaRPr>
          </a:p>
        </p:txBody>
      </p:sp>
      <p:sp>
        <p:nvSpPr>
          <p:cNvPr id="7" name="Rectangle 6"/>
          <p:cNvSpPr>
            <a:spLocks noChangeArrowheads="1"/>
          </p:cNvSpPr>
          <p:nvPr/>
        </p:nvSpPr>
        <p:spPr bwMode="auto">
          <a:xfrm>
            <a:off x="1562100" y="2895600"/>
            <a:ext cx="6019800" cy="2012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pPr>
            <a:r>
              <a:rPr lang="en-US" sz="2400" b="1" dirty="0">
                <a:solidFill>
                  <a:schemeClr val="bg1"/>
                </a:solidFill>
              </a:rPr>
              <a:t>John 6:27 (NASB95) </a:t>
            </a:r>
          </a:p>
          <a:p>
            <a:pPr>
              <a:buNone/>
            </a:pPr>
            <a:r>
              <a:rPr lang="en-US" sz="2400" b="1" baseline="30000" dirty="0">
                <a:solidFill>
                  <a:schemeClr val="bg1"/>
                </a:solidFill>
              </a:rPr>
              <a:t>27</a:t>
            </a:r>
            <a:r>
              <a:rPr lang="en-US" sz="2400" b="1" dirty="0">
                <a:solidFill>
                  <a:schemeClr val="bg1"/>
                </a:solidFill>
              </a:rPr>
              <a:t> “</a:t>
            </a:r>
            <a:r>
              <a:rPr lang="en-US" sz="2400" b="1" u="sng" dirty="0">
                <a:solidFill>
                  <a:schemeClr val="bg1"/>
                </a:solidFill>
              </a:rPr>
              <a:t>Do not work for the food which perishes, but for the food which endures to eternal life</a:t>
            </a:r>
            <a:r>
              <a:rPr lang="en-US" sz="2400" b="1" dirty="0">
                <a:solidFill>
                  <a:schemeClr val="bg1"/>
                </a:solidFill>
              </a:rPr>
              <a:t>, which the Son of Man will give to you, for on Him the Father, God, has set His seal.” </a:t>
            </a:r>
          </a:p>
        </p:txBody>
      </p:sp>
    </p:spTree>
    <p:extLst>
      <p:ext uri="{BB962C8B-B14F-4D97-AF65-F5344CB8AC3E}">
        <p14:creationId xmlns:p14="http://schemas.microsoft.com/office/powerpoint/2010/main" val="3296154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 Placeholder 1"/>
          <p:cNvSpPr txBox="1">
            <a:spLocks/>
          </p:cNvSpPr>
          <p:nvPr/>
        </p:nvSpPr>
        <p:spPr>
          <a:xfrm>
            <a:off x="312738" y="228600"/>
            <a:ext cx="8518525" cy="681038"/>
          </a:xfrm>
          <a:prstGeom prst="rect">
            <a:avLst/>
          </a:prstGeom>
        </p:spPr>
        <p:txBody>
          <a:bodyPr/>
          <a:lstStyle/>
          <a:p>
            <a:pPr eaLnBrk="1" fontAlgn="auto" hangingPunct="1">
              <a:spcBef>
                <a:spcPct val="20000"/>
              </a:spcBef>
              <a:spcAft>
                <a:spcPts val="0"/>
              </a:spcAft>
              <a:buFont typeface="Arial"/>
              <a:buNone/>
              <a:defRPr/>
            </a:pPr>
            <a:r>
              <a:rPr lang="en-US" sz="3600" b="1" dirty="0">
                <a:solidFill>
                  <a:schemeClr val="bg2">
                    <a:lumMod val="90000"/>
                  </a:schemeClr>
                </a:solidFill>
              </a:rPr>
              <a:t>Lesson 8 – Question 4</a:t>
            </a:r>
          </a:p>
        </p:txBody>
      </p:sp>
      <p:cxnSp>
        <p:nvCxnSpPr>
          <p:cNvPr id="3" name="Straight Connector 2"/>
          <p:cNvCxnSpPr/>
          <p:nvPr/>
        </p:nvCxnSpPr>
        <p:spPr>
          <a:xfrm>
            <a:off x="312738" y="1033463"/>
            <a:ext cx="8540750" cy="0"/>
          </a:xfrm>
          <a:prstGeom prst="line">
            <a:avLst/>
          </a:prstGeom>
          <a:ln>
            <a:solidFill>
              <a:schemeClr val="accent1">
                <a:shade val="95000"/>
                <a:satMod val="105000"/>
                <a:alpha val="25000"/>
              </a:schemeClr>
            </a:solidFill>
          </a:ln>
        </p:spPr>
        <p:style>
          <a:lnRef idx="1">
            <a:schemeClr val="accent1"/>
          </a:lnRef>
          <a:fillRef idx="0">
            <a:schemeClr val="accent1"/>
          </a:fillRef>
          <a:effectRef idx="0">
            <a:schemeClr val="accent1"/>
          </a:effectRef>
          <a:fontRef idx="minor">
            <a:schemeClr val="tx1"/>
          </a:fontRef>
        </p:style>
      </p:cxnSp>
      <p:sp>
        <p:nvSpPr>
          <p:cNvPr id="4" name="Rectangle 3"/>
          <p:cNvSpPr>
            <a:spLocks noChangeArrowheads="1"/>
          </p:cNvSpPr>
          <p:nvPr/>
        </p:nvSpPr>
        <p:spPr bwMode="auto">
          <a:xfrm>
            <a:off x="0" y="1425575"/>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400" b="1">
                <a:solidFill>
                  <a:schemeClr val="bg1"/>
                </a:solidFill>
                <a:latin typeface="Arial" panose="020B0604020202020204" pitchFamily="34" charset="0"/>
              </a:rPr>
              <a:t>What effect did John have as a “Light”?</a:t>
            </a:r>
            <a:endParaRPr lang="en-US" altLang="en-US" sz="1800" b="1">
              <a:solidFill>
                <a:srgbClr val="FFFF99"/>
              </a:solidFill>
              <a:latin typeface="Arial" panose="020B0604020202020204" pitchFamily="34" charset="0"/>
            </a:endParaRPr>
          </a:p>
        </p:txBody>
      </p:sp>
      <p:sp>
        <p:nvSpPr>
          <p:cNvPr id="5" name="Rectangle 4"/>
          <p:cNvSpPr>
            <a:spLocks noChangeArrowheads="1"/>
          </p:cNvSpPr>
          <p:nvPr/>
        </p:nvSpPr>
        <p:spPr bwMode="auto">
          <a:xfrm>
            <a:off x="1562100" y="2895600"/>
            <a:ext cx="60198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Font typeface="Arial" panose="020B0604020202020204" pitchFamily="34" charset="0"/>
              <a:buNone/>
            </a:pPr>
            <a:r>
              <a:rPr lang="en-US" altLang="en-US" sz="2800" b="1">
                <a:solidFill>
                  <a:schemeClr val="bg1"/>
                </a:solidFill>
              </a:rPr>
              <a:t>“</a:t>
            </a:r>
            <a:r>
              <a:rPr lang="en-US" altLang="en-US" sz="2800" b="1" i="1">
                <a:solidFill>
                  <a:schemeClr val="bg1"/>
                </a:solidFill>
              </a:rPr>
              <a:t>“He was the lamp that was burning and was shining and </a:t>
            </a:r>
            <a:r>
              <a:rPr lang="en-US" altLang="en-US" sz="2800" b="1" i="1" u="sng">
                <a:solidFill>
                  <a:schemeClr val="bg1"/>
                </a:solidFill>
              </a:rPr>
              <a:t>you were willing to rejoice for a while in his light</a:t>
            </a:r>
            <a:r>
              <a:rPr lang="en-US" altLang="en-US" sz="2800" b="1" i="1">
                <a:solidFill>
                  <a:schemeClr val="bg1"/>
                </a:solidFill>
              </a:rPr>
              <a:t>.</a:t>
            </a:r>
            <a:r>
              <a:rPr lang="en-US" altLang="en-US" sz="2800" b="1">
                <a:solidFill>
                  <a:schemeClr val="bg1"/>
                </a:solidFill>
              </a:rPr>
              <a:t>” </a:t>
            </a:r>
            <a:br>
              <a:rPr lang="en-US" altLang="en-US" sz="2800" b="1">
                <a:solidFill>
                  <a:schemeClr val="bg1"/>
                </a:solidFill>
              </a:rPr>
            </a:br>
            <a:r>
              <a:rPr lang="en-US" altLang="en-US" sz="2800" b="1">
                <a:solidFill>
                  <a:schemeClr val="bg1"/>
                </a:solidFill>
              </a:rPr>
              <a:t>(John 5:35, NASB95) </a:t>
            </a:r>
          </a:p>
        </p:txBody>
      </p:sp>
    </p:spTree>
    <p:extLst>
      <p:ext uri="{BB962C8B-B14F-4D97-AF65-F5344CB8AC3E}">
        <p14:creationId xmlns:p14="http://schemas.microsoft.com/office/powerpoint/2010/main" val="12933784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p:cNvSpPr txBox="1">
            <a:spLocks/>
          </p:cNvSpPr>
          <p:nvPr/>
        </p:nvSpPr>
        <p:spPr>
          <a:xfrm>
            <a:off x="312738" y="228600"/>
            <a:ext cx="8518525" cy="681038"/>
          </a:xfrm>
          <a:prstGeom prst="rect">
            <a:avLst/>
          </a:prstGeom>
        </p:spPr>
        <p:txBody>
          <a:bodyPr/>
          <a:lstStyle/>
          <a:p>
            <a:pPr eaLnBrk="1" fontAlgn="auto" hangingPunct="1">
              <a:spcBef>
                <a:spcPct val="20000"/>
              </a:spcBef>
              <a:spcAft>
                <a:spcPts val="0"/>
              </a:spcAft>
              <a:buFont typeface="Arial"/>
              <a:buNone/>
              <a:defRPr/>
            </a:pPr>
            <a:r>
              <a:rPr lang="en-US" sz="3600" b="1" dirty="0">
                <a:solidFill>
                  <a:schemeClr val="bg2">
                    <a:lumMod val="90000"/>
                  </a:schemeClr>
                </a:solidFill>
              </a:rPr>
              <a:t>Lesson 9 – Question 8</a:t>
            </a:r>
          </a:p>
        </p:txBody>
      </p:sp>
      <p:cxnSp>
        <p:nvCxnSpPr>
          <p:cNvPr id="5" name="Straight Connector 4"/>
          <p:cNvCxnSpPr/>
          <p:nvPr/>
        </p:nvCxnSpPr>
        <p:spPr>
          <a:xfrm>
            <a:off x="312738" y="1033463"/>
            <a:ext cx="8540750" cy="0"/>
          </a:xfrm>
          <a:prstGeom prst="line">
            <a:avLst/>
          </a:prstGeom>
          <a:ln>
            <a:solidFill>
              <a:schemeClr val="accent1">
                <a:shade val="95000"/>
                <a:satMod val="105000"/>
                <a:alpha val="25000"/>
              </a:schemeClr>
            </a:solidFill>
          </a:ln>
        </p:spPr>
        <p:style>
          <a:lnRef idx="1">
            <a:schemeClr val="accent1"/>
          </a:lnRef>
          <a:fillRef idx="0">
            <a:schemeClr val="accent1"/>
          </a:fillRef>
          <a:effectRef idx="0">
            <a:schemeClr val="accent1"/>
          </a:effectRef>
          <a:fontRef idx="minor">
            <a:schemeClr val="tx1"/>
          </a:fontRef>
        </p:style>
      </p:cxnSp>
      <p:sp>
        <p:nvSpPr>
          <p:cNvPr id="6" name="Rectangle 5"/>
          <p:cNvSpPr>
            <a:spLocks noChangeArrowheads="1"/>
          </p:cNvSpPr>
          <p:nvPr/>
        </p:nvSpPr>
        <p:spPr bwMode="auto">
          <a:xfrm>
            <a:off x="0" y="1425575"/>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400" b="1" dirty="0">
                <a:solidFill>
                  <a:schemeClr val="bg1"/>
                </a:solidFill>
                <a:latin typeface="Arial" panose="020B0604020202020204" pitchFamily="34" charset="0"/>
              </a:rPr>
              <a:t>What shall we do that we might </a:t>
            </a:r>
            <a:br>
              <a:rPr lang="en-US" altLang="en-US" sz="2400" b="1" dirty="0">
                <a:solidFill>
                  <a:schemeClr val="bg1"/>
                </a:solidFill>
                <a:latin typeface="Arial" panose="020B0604020202020204" pitchFamily="34" charset="0"/>
              </a:rPr>
            </a:br>
            <a:r>
              <a:rPr lang="en-US" altLang="en-US" sz="2400" b="1" dirty="0">
                <a:solidFill>
                  <a:schemeClr val="bg1"/>
                </a:solidFill>
                <a:latin typeface="Arial" panose="020B0604020202020204" pitchFamily="34" charset="0"/>
              </a:rPr>
              <a:t>work the works of God?</a:t>
            </a:r>
            <a:endParaRPr lang="en-US" altLang="en-US" sz="1800" b="1" dirty="0">
              <a:solidFill>
                <a:srgbClr val="FFFF99"/>
              </a:solidFill>
              <a:latin typeface="Arial" panose="020B0604020202020204" pitchFamily="34" charset="0"/>
            </a:endParaRPr>
          </a:p>
        </p:txBody>
      </p:sp>
      <p:sp>
        <p:nvSpPr>
          <p:cNvPr id="7" name="Rectangle 6"/>
          <p:cNvSpPr>
            <a:spLocks noChangeArrowheads="1"/>
          </p:cNvSpPr>
          <p:nvPr/>
        </p:nvSpPr>
        <p:spPr bwMode="auto">
          <a:xfrm>
            <a:off x="1562100" y="2895600"/>
            <a:ext cx="6019800" cy="1643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pPr>
            <a:r>
              <a:rPr lang="en-US" sz="2400" b="1" dirty="0">
                <a:solidFill>
                  <a:schemeClr val="bg1"/>
                </a:solidFill>
              </a:rPr>
              <a:t>John 6:29 (NASB95) </a:t>
            </a:r>
          </a:p>
          <a:p>
            <a:pPr>
              <a:buNone/>
            </a:pPr>
            <a:r>
              <a:rPr lang="en-US" sz="2400" b="1" baseline="30000" dirty="0">
                <a:solidFill>
                  <a:schemeClr val="bg1"/>
                </a:solidFill>
              </a:rPr>
              <a:t>29</a:t>
            </a:r>
            <a:r>
              <a:rPr lang="en-US" sz="2400" b="1" dirty="0">
                <a:solidFill>
                  <a:schemeClr val="bg1"/>
                </a:solidFill>
              </a:rPr>
              <a:t> Jesus answered and said to them, “This is the work of God, that you </a:t>
            </a:r>
            <a:r>
              <a:rPr lang="en-US" sz="2400" b="1" u="sng" dirty="0">
                <a:solidFill>
                  <a:schemeClr val="bg1"/>
                </a:solidFill>
              </a:rPr>
              <a:t>believe in Him whom He has sent</a:t>
            </a:r>
            <a:r>
              <a:rPr lang="en-US" sz="2400" b="1" dirty="0">
                <a:solidFill>
                  <a:schemeClr val="bg1"/>
                </a:solidFill>
              </a:rPr>
              <a:t>.” </a:t>
            </a:r>
          </a:p>
        </p:txBody>
      </p:sp>
    </p:spTree>
    <p:extLst>
      <p:ext uri="{BB962C8B-B14F-4D97-AF65-F5344CB8AC3E}">
        <p14:creationId xmlns:p14="http://schemas.microsoft.com/office/powerpoint/2010/main" val="1600916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p:cNvSpPr txBox="1">
            <a:spLocks/>
          </p:cNvSpPr>
          <p:nvPr/>
        </p:nvSpPr>
        <p:spPr>
          <a:xfrm>
            <a:off x="312738" y="228600"/>
            <a:ext cx="8518525" cy="681038"/>
          </a:xfrm>
          <a:prstGeom prst="rect">
            <a:avLst/>
          </a:prstGeom>
        </p:spPr>
        <p:txBody>
          <a:bodyPr/>
          <a:lstStyle/>
          <a:p>
            <a:pPr eaLnBrk="1" fontAlgn="auto" hangingPunct="1">
              <a:spcBef>
                <a:spcPct val="20000"/>
              </a:spcBef>
              <a:spcAft>
                <a:spcPts val="0"/>
              </a:spcAft>
              <a:buFont typeface="Arial"/>
              <a:buNone/>
              <a:defRPr/>
            </a:pPr>
            <a:r>
              <a:rPr lang="en-US" sz="3600" b="1" dirty="0">
                <a:solidFill>
                  <a:schemeClr val="bg2">
                    <a:lumMod val="90000"/>
                  </a:schemeClr>
                </a:solidFill>
              </a:rPr>
              <a:t>Lesson 9 – Question 9</a:t>
            </a:r>
          </a:p>
        </p:txBody>
      </p:sp>
      <p:cxnSp>
        <p:nvCxnSpPr>
          <p:cNvPr id="5" name="Straight Connector 4"/>
          <p:cNvCxnSpPr/>
          <p:nvPr/>
        </p:nvCxnSpPr>
        <p:spPr>
          <a:xfrm>
            <a:off x="312738" y="1033463"/>
            <a:ext cx="8540750" cy="0"/>
          </a:xfrm>
          <a:prstGeom prst="line">
            <a:avLst/>
          </a:prstGeom>
          <a:ln>
            <a:solidFill>
              <a:schemeClr val="accent1">
                <a:shade val="95000"/>
                <a:satMod val="105000"/>
                <a:alpha val="25000"/>
              </a:schemeClr>
            </a:solidFill>
          </a:ln>
        </p:spPr>
        <p:style>
          <a:lnRef idx="1">
            <a:schemeClr val="accent1"/>
          </a:lnRef>
          <a:fillRef idx="0">
            <a:schemeClr val="accent1"/>
          </a:fillRef>
          <a:effectRef idx="0">
            <a:schemeClr val="accent1"/>
          </a:effectRef>
          <a:fontRef idx="minor">
            <a:schemeClr val="tx1"/>
          </a:fontRef>
        </p:style>
      </p:cxnSp>
      <p:sp>
        <p:nvSpPr>
          <p:cNvPr id="6" name="Rectangle 5"/>
          <p:cNvSpPr>
            <a:spLocks noChangeArrowheads="1"/>
          </p:cNvSpPr>
          <p:nvPr/>
        </p:nvSpPr>
        <p:spPr bwMode="auto">
          <a:xfrm>
            <a:off x="0" y="1425575"/>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400" b="1" dirty="0">
                <a:solidFill>
                  <a:schemeClr val="bg1"/>
                </a:solidFill>
                <a:latin typeface="Arial" panose="020B0604020202020204" pitchFamily="34" charset="0"/>
              </a:rPr>
              <a:t>What did Jesus say is “the bread of God?</a:t>
            </a:r>
            <a:endParaRPr lang="en-US" altLang="en-US" sz="1800" b="1" dirty="0">
              <a:solidFill>
                <a:srgbClr val="FFFF99"/>
              </a:solidFill>
              <a:latin typeface="Arial" panose="020B0604020202020204" pitchFamily="34" charset="0"/>
            </a:endParaRPr>
          </a:p>
        </p:txBody>
      </p:sp>
      <p:sp>
        <p:nvSpPr>
          <p:cNvPr id="7" name="Rectangle 6"/>
          <p:cNvSpPr>
            <a:spLocks noChangeArrowheads="1"/>
          </p:cNvSpPr>
          <p:nvPr/>
        </p:nvSpPr>
        <p:spPr bwMode="auto">
          <a:xfrm>
            <a:off x="1562100" y="2895600"/>
            <a:ext cx="6019800" cy="1643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pPr>
            <a:r>
              <a:rPr lang="en-US" sz="2400" b="1" dirty="0">
                <a:solidFill>
                  <a:schemeClr val="bg1"/>
                </a:solidFill>
              </a:rPr>
              <a:t>John 6:33 (NASB95) </a:t>
            </a:r>
          </a:p>
          <a:p>
            <a:pPr>
              <a:buNone/>
            </a:pPr>
            <a:r>
              <a:rPr lang="en-US" sz="2400" b="1" baseline="30000" dirty="0">
                <a:solidFill>
                  <a:schemeClr val="bg1"/>
                </a:solidFill>
              </a:rPr>
              <a:t>33</a:t>
            </a:r>
            <a:r>
              <a:rPr lang="en-US" sz="2400" b="1" dirty="0">
                <a:solidFill>
                  <a:schemeClr val="bg1"/>
                </a:solidFill>
              </a:rPr>
              <a:t> “For the bread of God is </a:t>
            </a:r>
            <a:r>
              <a:rPr lang="en-US" sz="2400" b="1" u="sng" dirty="0">
                <a:solidFill>
                  <a:schemeClr val="bg1"/>
                </a:solidFill>
              </a:rPr>
              <a:t>that which comes down out of heaven, and gives life to the world</a:t>
            </a:r>
            <a:r>
              <a:rPr lang="en-US" sz="2400" b="1" dirty="0">
                <a:solidFill>
                  <a:schemeClr val="bg1"/>
                </a:solidFill>
              </a:rPr>
              <a:t>.” </a:t>
            </a:r>
          </a:p>
        </p:txBody>
      </p:sp>
    </p:spTree>
    <p:extLst>
      <p:ext uri="{BB962C8B-B14F-4D97-AF65-F5344CB8AC3E}">
        <p14:creationId xmlns:p14="http://schemas.microsoft.com/office/powerpoint/2010/main" val="2021678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p:cNvSpPr txBox="1">
            <a:spLocks/>
          </p:cNvSpPr>
          <p:nvPr/>
        </p:nvSpPr>
        <p:spPr>
          <a:xfrm>
            <a:off x="312738" y="228600"/>
            <a:ext cx="8518525" cy="681038"/>
          </a:xfrm>
          <a:prstGeom prst="rect">
            <a:avLst/>
          </a:prstGeom>
        </p:spPr>
        <p:txBody>
          <a:bodyPr/>
          <a:lstStyle/>
          <a:p>
            <a:pPr eaLnBrk="1" fontAlgn="auto" hangingPunct="1">
              <a:spcBef>
                <a:spcPct val="20000"/>
              </a:spcBef>
              <a:spcAft>
                <a:spcPts val="0"/>
              </a:spcAft>
              <a:buFont typeface="Arial"/>
              <a:buNone/>
              <a:defRPr/>
            </a:pPr>
            <a:r>
              <a:rPr lang="en-US" sz="3600" b="1" dirty="0">
                <a:solidFill>
                  <a:schemeClr val="bg2">
                    <a:lumMod val="90000"/>
                  </a:schemeClr>
                </a:solidFill>
              </a:rPr>
              <a:t>Lesson 9 – Question 10</a:t>
            </a:r>
          </a:p>
        </p:txBody>
      </p:sp>
      <p:cxnSp>
        <p:nvCxnSpPr>
          <p:cNvPr id="5" name="Straight Connector 4"/>
          <p:cNvCxnSpPr/>
          <p:nvPr/>
        </p:nvCxnSpPr>
        <p:spPr>
          <a:xfrm>
            <a:off x="312738" y="1033463"/>
            <a:ext cx="8540750" cy="0"/>
          </a:xfrm>
          <a:prstGeom prst="line">
            <a:avLst/>
          </a:prstGeom>
          <a:ln>
            <a:solidFill>
              <a:schemeClr val="accent1">
                <a:shade val="95000"/>
                <a:satMod val="105000"/>
                <a:alpha val="25000"/>
              </a:schemeClr>
            </a:solidFill>
          </a:ln>
        </p:spPr>
        <p:style>
          <a:lnRef idx="1">
            <a:schemeClr val="accent1"/>
          </a:lnRef>
          <a:fillRef idx="0">
            <a:schemeClr val="accent1"/>
          </a:fillRef>
          <a:effectRef idx="0">
            <a:schemeClr val="accent1"/>
          </a:effectRef>
          <a:fontRef idx="minor">
            <a:schemeClr val="tx1"/>
          </a:fontRef>
        </p:style>
      </p:cxnSp>
      <p:sp>
        <p:nvSpPr>
          <p:cNvPr id="6" name="Rectangle 5"/>
          <p:cNvSpPr>
            <a:spLocks noChangeArrowheads="1"/>
          </p:cNvSpPr>
          <p:nvPr/>
        </p:nvSpPr>
        <p:spPr bwMode="auto">
          <a:xfrm>
            <a:off x="0" y="1425575"/>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400" b="1" dirty="0">
                <a:solidFill>
                  <a:schemeClr val="bg1"/>
                </a:solidFill>
                <a:latin typeface="Arial" panose="020B0604020202020204" pitchFamily="34" charset="0"/>
              </a:rPr>
              <a:t>How do we partake of the “bread of life”?</a:t>
            </a:r>
            <a:endParaRPr lang="en-US" altLang="en-US" sz="1800" b="1" dirty="0">
              <a:solidFill>
                <a:srgbClr val="FFFF99"/>
              </a:solidFill>
              <a:latin typeface="Arial" panose="020B0604020202020204" pitchFamily="34" charset="0"/>
            </a:endParaRPr>
          </a:p>
        </p:txBody>
      </p:sp>
      <p:sp>
        <p:nvSpPr>
          <p:cNvPr id="7" name="Rectangle 6"/>
          <p:cNvSpPr>
            <a:spLocks noChangeArrowheads="1"/>
          </p:cNvSpPr>
          <p:nvPr/>
        </p:nvSpPr>
        <p:spPr bwMode="auto">
          <a:xfrm>
            <a:off x="1562100" y="2895600"/>
            <a:ext cx="6019800" cy="1643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pPr>
            <a:r>
              <a:rPr lang="en-US" sz="2400" b="1" dirty="0">
                <a:solidFill>
                  <a:schemeClr val="bg1"/>
                </a:solidFill>
              </a:rPr>
              <a:t>John 6:35 (NASB95) </a:t>
            </a:r>
          </a:p>
          <a:p>
            <a:pPr>
              <a:buNone/>
            </a:pPr>
            <a:r>
              <a:rPr lang="en-US" sz="2400" b="1" baseline="30000" dirty="0">
                <a:solidFill>
                  <a:schemeClr val="bg1"/>
                </a:solidFill>
              </a:rPr>
              <a:t>35</a:t>
            </a:r>
            <a:r>
              <a:rPr lang="en-US" sz="2400" b="1" dirty="0">
                <a:solidFill>
                  <a:schemeClr val="bg1"/>
                </a:solidFill>
              </a:rPr>
              <a:t> Jesus said to them, “I am the bread of life; </a:t>
            </a:r>
            <a:r>
              <a:rPr lang="en-US" sz="2400" b="1" u="sng" dirty="0">
                <a:solidFill>
                  <a:schemeClr val="bg1"/>
                </a:solidFill>
              </a:rPr>
              <a:t>he who comes to Me will not hunger, and he who believes in Me will never thirst</a:t>
            </a:r>
            <a:r>
              <a:rPr lang="en-US" sz="2400" b="1" dirty="0">
                <a:solidFill>
                  <a:schemeClr val="bg1"/>
                </a:solidFill>
              </a:rPr>
              <a:t>. </a:t>
            </a:r>
          </a:p>
        </p:txBody>
      </p:sp>
    </p:spTree>
    <p:extLst>
      <p:ext uri="{BB962C8B-B14F-4D97-AF65-F5344CB8AC3E}">
        <p14:creationId xmlns:p14="http://schemas.microsoft.com/office/powerpoint/2010/main" val="59678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 Placeholder 1"/>
          <p:cNvSpPr txBox="1">
            <a:spLocks/>
          </p:cNvSpPr>
          <p:nvPr/>
        </p:nvSpPr>
        <p:spPr>
          <a:xfrm>
            <a:off x="312738" y="228600"/>
            <a:ext cx="8518525" cy="681038"/>
          </a:xfrm>
          <a:prstGeom prst="rect">
            <a:avLst/>
          </a:prstGeom>
        </p:spPr>
        <p:txBody>
          <a:bodyPr/>
          <a:lstStyle/>
          <a:p>
            <a:pPr eaLnBrk="1" fontAlgn="auto" hangingPunct="1">
              <a:spcBef>
                <a:spcPct val="20000"/>
              </a:spcBef>
              <a:spcAft>
                <a:spcPts val="0"/>
              </a:spcAft>
              <a:buFont typeface="Arial"/>
              <a:buNone/>
              <a:defRPr/>
            </a:pPr>
            <a:r>
              <a:rPr lang="en-US" sz="3600" b="1" dirty="0">
                <a:solidFill>
                  <a:schemeClr val="bg2">
                    <a:lumMod val="90000"/>
                  </a:schemeClr>
                </a:solidFill>
              </a:rPr>
              <a:t>Lesson 9 – True / False - Question 1</a:t>
            </a:r>
          </a:p>
        </p:txBody>
      </p:sp>
      <p:cxnSp>
        <p:nvCxnSpPr>
          <p:cNvPr id="3" name="Straight Connector 2"/>
          <p:cNvCxnSpPr/>
          <p:nvPr/>
        </p:nvCxnSpPr>
        <p:spPr>
          <a:xfrm>
            <a:off x="312738" y="1033463"/>
            <a:ext cx="8540750" cy="0"/>
          </a:xfrm>
          <a:prstGeom prst="line">
            <a:avLst/>
          </a:prstGeom>
          <a:ln>
            <a:solidFill>
              <a:schemeClr val="accent1">
                <a:shade val="95000"/>
                <a:satMod val="105000"/>
                <a:alpha val="25000"/>
              </a:schemeClr>
            </a:solidFill>
          </a:ln>
        </p:spPr>
        <p:style>
          <a:lnRef idx="1">
            <a:schemeClr val="accent1"/>
          </a:lnRef>
          <a:fillRef idx="0">
            <a:schemeClr val="accent1"/>
          </a:fillRef>
          <a:effectRef idx="0">
            <a:schemeClr val="accent1"/>
          </a:effectRef>
          <a:fontRef idx="minor">
            <a:schemeClr val="tx1"/>
          </a:fontRef>
        </p:style>
      </p:cxnSp>
      <p:sp>
        <p:nvSpPr>
          <p:cNvPr id="4" name="Rectangle 3"/>
          <p:cNvSpPr>
            <a:spLocks noChangeArrowheads="1"/>
          </p:cNvSpPr>
          <p:nvPr/>
        </p:nvSpPr>
        <p:spPr bwMode="auto">
          <a:xfrm>
            <a:off x="0" y="1425575"/>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400" b="1" dirty="0">
                <a:solidFill>
                  <a:schemeClr val="bg1"/>
                </a:solidFill>
                <a:latin typeface="Arial" panose="020B0604020202020204" pitchFamily="34" charset="0"/>
              </a:rPr>
              <a:t>The Sea of Galilee is located </a:t>
            </a:r>
            <a:br>
              <a:rPr lang="en-US" altLang="en-US" sz="2400" b="1" dirty="0">
                <a:solidFill>
                  <a:schemeClr val="bg1"/>
                </a:solidFill>
                <a:latin typeface="Arial" panose="020B0604020202020204" pitchFamily="34" charset="0"/>
              </a:rPr>
            </a:br>
            <a:r>
              <a:rPr lang="en-US" altLang="en-US" sz="2400" b="1" dirty="0">
                <a:solidFill>
                  <a:schemeClr val="bg1"/>
                </a:solidFill>
                <a:latin typeface="Arial" panose="020B0604020202020204" pitchFamily="34" charset="0"/>
              </a:rPr>
              <a:t>north of the Sea of Tiberius.</a:t>
            </a:r>
            <a:endParaRPr lang="en-US" altLang="en-US" sz="1800" b="1" dirty="0">
              <a:solidFill>
                <a:srgbClr val="FFFF99"/>
              </a:solidFill>
              <a:latin typeface="Arial" panose="020B0604020202020204" pitchFamily="34" charset="0"/>
            </a:endParaRPr>
          </a:p>
        </p:txBody>
      </p:sp>
      <p:sp>
        <p:nvSpPr>
          <p:cNvPr id="5" name="Rectangle 4"/>
          <p:cNvSpPr>
            <a:spLocks noChangeArrowheads="1"/>
          </p:cNvSpPr>
          <p:nvPr/>
        </p:nvSpPr>
        <p:spPr bwMode="auto">
          <a:xfrm>
            <a:off x="1238250" y="2895600"/>
            <a:ext cx="6667500" cy="2591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None/>
            </a:pPr>
            <a:r>
              <a:rPr lang="en-US" altLang="en-US" sz="2400" b="1" dirty="0">
                <a:solidFill>
                  <a:schemeClr val="bg1"/>
                </a:solidFill>
                <a:latin typeface="Arial" panose="020B0604020202020204" pitchFamily="34" charset="0"/>
              </a:rPr>
              <a:t>- FALSE -</a:t>
            </a:r>
          </a:p>
          <a:p>
            <a:pPr algn="ctr">
              <a:buNone/>
            </a:pPr>
            <a:endParaRPr lang="en-US" sz="2400" b="1" dirty="0">
              <a:solidFill>
                <a:schemeClr val="bg1"/>
              </a:solidFill>
              <a:latin typeface="Arial" panose="020B0604020202020204" pitchFamily="34" charset="0"/>
            </a:endParaRPr>
          </a:p>
          <a:p>
            <a:pPr>
              <a:buNone/>
            </a:pPr>
            <a:r>
              <a:rPr lang="en-US" sz="2400" b="1" dirty="0">
                <a:solidFill>
                  <a:schemeClr val="bg1"/>
                </a:solidFill>
              </a:rPr>
              <a:t>John 6:1 (NASB95) </a:t>
            </a:r>
          </a:p>
          <a:p>
            <a:pPr>
              <a:buNone/>
            </a:pPr>
            <a:r>
              <a:rPr lang="en-US" sz="2400" b="1" baseline="30000" dirty="0">
                <a:solidFill>
                  <a:schemeClr val="bg1"/>
                </a:solidFill>
              </a:rPr>
              <a:t>1</a:t>
            </a:r>
            <a:r>
              <a:rPr lang="en-US" sz="2400" b="1" dirty="0">
                <a:solidFill>
                  <a:schemeClr val="bg1"/>
                </a:solidFill>
              </a:rPr>
              <a:t> After these things Jesus went away to the other side of the </a:t>
            </a:r>
            <a:r>
              <a:rPr lang="en-US" sz="2400" b="1" u="sng" dirty="0">
                <a:solidFill>
                  <a:schemeClr val="bg1"/>
                </a:solidFill>
              </a:rPr>
              <a:t>Sea of Galilee (or </a:t>
            </a:r>
            <a:r>
              <a:rPr lang="en-US" sz="2400" b="1" u="sng" dirty="0" err="1">
                <a:solidFill>
                  <a:schemeClr val="bg1"/>
                </a:solidFill>
              </a:rPr>
              <a:t>Tiberias</a:t>
            </a:r>
            <a:r>
              <a:rPr lang="en-US" sz="2400" b="1" u="sng" dirty="0">
                <a:solidFill>
                  <a:schemeClr val="bg1"/>
                </a:solidFill>
              </a:rPr>
              <a:t>)</a:t>
            </a:r>
            <a:r>
              <a:rPr lang="en-US" sz="2400" b="1" dirty="0">
                <a:solidFill>
                  <a:schemeClr val="bg1"/>
                </a:solidFill>
              </a:rPr>
              <a:t>. </a:t>
            </a:r>
          </a:p>
          <a:p>
            <a:pPr algn="ctr">
              <a:spcBef>
                <a:spcPct val="0"/>
              </a:spcBef>
              <a:buNone/>
              <a:defRPr/>
            </a:pPr>
            <a:endParaRPr lang="en-US" sz="2800" b="1" dirty="0">
              <a:solidFill>
                <a:schemeClr val="bg1"/>
              </a:solidFill>
              <a:latin typeface="+mj-lt"/>
            </a:endParaRPr>
          </a:p>
        </p:txBody>
      </p:sp>
    </p:spTree>
    <p:extLst>
      <p:ext uri="{BB962C8B-B14F-4D97-AF65-F5344CB8AC3E}">
        <p14:creationId xmlns:p14="http://schemas.microsoft.com/office/powerpoint/2010/main" val="36035994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 Placeholder 1"/>
          <p:cNvSpPr txBox="1">
            <a:spLocks/>
          </p:cNvSpPr>
          <p:nvPr/>
        </p:nvSpPr>
        <p:spPr>
          <a:xfrm>
            <a:off x="312738" y="228600"/>
            <a:ext cx="8518525" cy="681038"/>
          </a:xfrm>
          <a:prstGeom prst="rect">
            <a:avLst/>
          </a:prstGeom>
        </p:spPr>
        <p:txBody>
          <a:bodyPr/>
          <a:lstStyle/>
          <a:p>
            <a:pPr eaLnBrk="1" fontAlgn="auto" hangingPunct="1">
              <a:spcBef>
                <a:spcPct val="20000"/>
              </a:spcBef>
              <a:spcAft>
                <a:spcPts val="0"/>
              </a:spcAft>
              <a:buFont typeface="Arial"/>
              <a:buNone/>
              <a:defRPr/>
            </a:pPr>
            <a:r>
              <a:rPr lang="en-US" sz="3600" b="1" dirty="0">
                <a:solidFill>
                  <a:schemeClr val="bg2">
                    <a:lumMod val="90000"/>
                  </a:schemeClr>
                </a:solidFill>
              </a:rPr>
              <a:t>Lesson 9 – True / False - Question 2</a:t>
            </a:r>
          </a:p>
        </p:txBody>
      </p:sp>
      <p:cxnSp>
        <p:nvCxnSpPr>
          <p:cNvPr id="3" name="Straight Connector 2"/>
          <p:cNvCxnSpPr/>
          <p:nvPr/>
        </p:nvCxnSpPr>
        <p:spPr>
          <a:xfrm>
            <a:off x="312738" y="1033463"/>
            <a:ext cx="8540750" cy="0"/>
          </a:xfrm>
          <a:prstGeom prst="line">
            <a:avLst/>
          </a:prstGeom>
          <a:ln>
            <a:solidFill>
              <a:schemeClr val="accent1">
                <a:shade val="95000"/>
                <a:satMod val="105000"/>
                <a:alpha val="25000"/>
              </a:schemeClr>
            </a:solidFill>
          </a:ln>
        </p:spPr>
        <p:style>
          <a:lnRef idx="1">
            <a:schemeClr val="accent1"/>
          </a:lnRef>
          <a:fillRef idx="0">
            <a:schemeClr val="accent1"/>
          </a:fillRef>
          <a:effectRef idx="0">
            <a:schemeClr val="accent1"/>
          </a:effectRef>
          <a:fontRef idx="minor">
            <a:schemeClr val="tx1"/>
          </a:fontRef>
        </p:style>
      </p:cxnSp>
      <p:sp>
        <p:nvSpPr>
          <p:cNvPr id="4" name="Rectangle 3"/>
          <p:cNvSpPr>
            <a:spLocks noChangeArrowheads="1"/>
          </p:cNvSpPr>
          <p:nvPr/>
        </p:nvSpPr>
        <p:spPr bwMode="auto">
          <a:xfrm>
            <a:off x="0" y="1425575"/>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400" b="1" dirty="0">
                <a:solidFill>
                  <a:schemeClr val="bg1"/>
                </a:solidFill>
                <a:latin typeface="Arial" panose="020B0604020202020204" pitchFamily="34" charset="0"/>
              </a:rPr>
              <a:t>The Passover Feast was soon to be observed.</a:t>
            </a:r>
            <a:endParaRPr lang="en-US" altLang="en-US" sz="1800" b="1" dirty="0">
              <a:solidFill>
                <a:srgbClr val="FFFF99"/>
              </a:solidFill>
              <a:latin typeface="Arial" panose="020B0604020202020204" pitchFamily="34" charset="0"/>
            </a:endParaRPr>
          </a:p>
        </p:txBody>
      </p:sp>
      <p:sp>
        <p:nvSpPr>
          <p:cNvPr id="5" name="Rectangle 4"/>
          <p:cNvSpPr>
            <a:spLocks noChangeArrowheads="1"/>
          </p:cNvSpPr>
          <p:nvPr/>
        </p:nvSpPr>
        <p:spPr bwMode="auto">
          <a:xfrm>
            <a:off x="1238250" y="2895600"/>
            <a:ext cx="6667500" cy="2591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None/>
            </a:pPr>
            <a:r>
              <a:rPr lang="en-US" altLang="en-US" sz="2400" b="1" dirty="0">
                <a:solidFill>
                  <a:schemeClr val="bg1"/>
                </a:solidFill>
                <a:latin typeface="Arial" panose="020B0604020202020204" pitchFamily="34" charset="0"/>
              </a:rPr>
              <a:t>- TRUE -</a:t>
            </a:r>
          </a:p>
          <a:p>
            <a:pPr algn="ctr">
              <a:buNone/>
            </a:pPr>
            <a:endParaRPr lang="en-US" sz="2400" b="1" dirty="0">
              <a:solidFill>
                <a:schemeClr val="bg1"/>
              </a:solidFill>
              <a:latin typeface="Arial" panose="020B0604020202020204" pitchFamily="34" charset="0"/>
            </a:endParaRPr>
          </a:p>
          <a:p>
            <a:pPr>
              <a:buNone/>
            </a:pPr>
            <a:r>
              <a:rPr lang="en-US" sz="2400" b="1" dirty="0">
                <a:solidFill>
                  <a:schemeClr val="bg1"/>
                </a:solidFill>
              </a:rPr>
              <a:t>John 6:4 (NASB95) </a:t>
            </a:r>
          </a:p>
          <a:p>
            <a:pPr>
              <a:buNone/>
            </a:pPr>
            <a:r>
              <a:rPr lang="en-US" sz="2400" b="1" baseline="30000" dirty="0">
                <a:solidFill>
                  <a:schemeClr val="bg1"/>
                </a:solidFill>
              </a:rPr>
              <a:t>4</a:t>
            </a:r>
            <a:r>
              <a:rPr lang="en-US" sz="2400" b="1" dirty="0">
                <a:solidFill>
                  <a:schemeClr val="bg1"/>
                </a:solidFill>
              </a:rPr>
              <a:t> Now </a:t>
            </a:r>
            <a:r>
              <a:rPr lang="en-US" sz="2400" b="1" u="sng" dirty="0">
                <a:solidFill>
                  <a:schemeClr val="bg1"/>
                </a:solidFill>
              </a:rPr>
              <a:t>the Passover</a:t>
            </a:r>
            <a:r>
              <a:rPr lang="en-US" sz="2400" b="1" dirty="0">
                <a:solidFill>
                  <a:schemeClr val="bg1"/>
                </a:solidFill>
              </a:rPr>
              <a:t>, the feast of the Jews, </a:t>
            </a:r>
            <a:r>
              <a:rPr lang="en-US" sz="2400" b="1" u="sng" dirty="0">
                <a:solidFill>
                  <a:schemeClr val="bg1"/>
                </a:solidFill>
              </a:rPr>
              <a:t>was near</a:t>
            </a:r>
            <a:r>
              <a:rPr lang="en-US" sz="2400" b="1" dirty="0">
                <a:solidFill>
                  <a:schemeClr val="bg1"/>
                </a:solidFill>
              </a:rPr>
              <a:t>. </a:t>
            </a:r>
          </a:p>
          <a:p>
            <a:pPr algn="ctr">
              <a:spcBef>
                <a:spcPct val="0"/>
              </a:spcBef>
              <a:buNone/>
              <a:defRPr/>
            </a:pPr>
            <a:endParaRPr lang="en-US" sz="2800" dirty="0">
              <a:solidFill>
                <a:schemeClr val="bg1"/>
              </a:solidFill>
              <a:latin typeface="+mj-lt"/>
            </a:endParaRPr>
          </a:p>
        </p:txBody>
      </p:sp>
    </p:spTree>
    <p:extLst>
      <p:ext uri="{BB962C8B-B14F-4D97-AF65-F5344CB8AC3E}">
        <p14:creationId xmlns:p14="http://schemas.microsoft.com/office/powerpoint/2010/main" val="17677083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 Placeholder 1"/>
          <p:cNvSpPr txBox="1">
            <a:spLocks/>
          </p:cNvSpPr>
          <p:nvPr/>
        </p:nvSpPr>
        <p:spPr>
          <a:xfrm>
            <a:off x="312738" y="228600"/>
            <a:ext cx="8518525" cy="681038"/>
          </a:xfrm>
          <a:prstGeom prst="rect">
            <a:avLst/>
          </a:prstGeom>
        </p:spPr>
        <p:txBody>
          <a:bodyPr/>
          <a:lstStyle/>
          <a:p>
            <a:pPr eaLnBrk="1" fontAlgn="auto" hangingPunct="1">
              <a:spcBef>
                <a:spcPct val="20000"/>
              </a:spcBef>
              <a:spcAft>
                <a:spcPts val="0"/>
              </a:spcAft>
              <a:buFont typeface="Arial"/>
              <a:buNone/>
              <a:defRPr/>
            </a:pPr>
            <a:r>
              <a:rPr lang="en-US" sz="3600" b="1" dirty="0">
                <a:solidFill>
                  <a:schemeClr val="bg2">
                    <a:lumMod val="90000"/>
                  </a:schemeClr>
                </a:solidFill>
              </a:rPr>
              <a:t>Lesson 9 – True / False - Question 3</a:t>
            </a:r>
          </a:p>
        </p:txBody>
      </p:sp>
      <p:cxnSp>
        <p:nvCxnSpPr>
          <p:cNvPr id="3" name="Straight Connector 2"/>
          <p:cNvCxnSpPr/>
          <p:nvPr/>
        </p:nvCxnSpPr>
        <p:spPr>
          <a:xfrm>
            <a:off x="312738" y="1033463"/>
            <a:ext cx="8540750" cy="0"/>
          </a:xfrm>
          <a:prstGeom prst="line">
            <a:avLst/>
          </a:prstGeom>
          <a:ln>
            <a:solidFill>
              <a:schemeClr val="accent1">
                <a:shade val="95000"/>
                <a:satMod val="105000"/>
                <a:alpha val="25000"/>
              </a:schemeClr>
            </a:solidFill>
          </a:ln>
        </p:spPr>
        <p:style>
          <a:lnRef idx="1">
            <a:schemeClr val="accent1"/>
          </a:lnRef>
          <a:fillRef idx="0">
            <a:schemeClr val="accent1"/>
          </a:fillRef>
          <a:effectRef idx="0">
            <a:schemeClr val="accent1"/>
          </a:effectRef>
          <a:fontRef idx="minor">
            <a:schemeClr val="tx1"/>
          </a:fontRef>
        </p:style>
      </p:cxnSp>
      <p:sp>
        <p:nvSpPr>
          <p:cNvPr id="4" name="Rectangle 3"/>
          <p:cNvSpPr>
            <a:spLocks noChangeArrowheads="1"/>
          </p:cNvSpPr>
          <p:nvPr/>
        </p:nvSpPr>
        <p:spPr bwMode="auto">
          <a:xfrm>
            <a:off x="0" y="1425575"/>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400" b="1" dirty="0">
                <a:solidFill>
                  <a:schemeClr val="bg1"/>
                </a:solidFill>
                <a:latin typeface="Arial" panose="020B0604020202020204" pitchFamily="34" charset="0"/>
              </a:rPr>
              <a:t>Spiritual things were more important </a:t>
            </a:r>
            <a:br>
              <a:rPr lang="en-US" altLang="en-US" sz="2400" b="1" dirty="0">
                <a:solidFill>
                  <a:schemeClr val="bg1"/>
                </a:solidFill>
                <a:latin typeface="Arial" panose="020B0604020202020204" pitchFamily="34" charset="0"/>
              </a:rPr>
            </a:br>
            <a:r>
              <a:rPr lang="en-US" altLang="en-US" sz="2400" b="1" dirty="0">
                <a:solidFill>
                  <a:schemeClr val="bg1"/>
                </a:solidFill>
                <a:latin typeface="Arial" panose="020B0604020202020204" pitchFamily="34" charset="0"/>
              </a:rPr>
              <a:t>to them than fleshly things.</a:t>
            </a:r>
            <a:endParaRPr lang="en-US" altLang="en-US" sz="1800" b="1" dirty="0">
              <a:solidFill>
                <a:srgbClr val="FFFF99"/>
              </a:solidFill>
              <a:latin typeface="Arial" panose="020B0604020202020204" pitchFamily="34" charset="0"/>
            </a:endParaRPr>
          </a:p>
        </p:txBody>
      </p:sp>
      <p:sp>
        <p:nvSpPr>
          <p:cNvPr id="5" name="Rectangle 4"/>
          <p:cNvSpPr>
            <a:spLocks noChangeArrowheads="1"/>
          </p:cNvSpPr>
          <p:nvPr/>
        </p:nvSpPr>
        <p:spPr bwMode="auto">
          <a:xfrm>
            <a:off x="1238250" y="2895600"/>
            <a:ext cx="6667500" cy="2960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None/>
            </a:pPr>
            <a:r>
              <a:rPr lang="en-US" altLang="en-US" sz="2400" b="1" dirty="0">
                <a:solidFill>
                  <a:schemeClr val="bg1"/>
                </a:solidFill>
                <a:latin typeface="Arial" panose="020B0604020202020204" pitchFamily="34" charset="0"/>
              </a:rPr>
              <a:t>- FALSE -</a:t>
            </a:r>
          </a:p>
          <a:p>
            <a:pPr>
              <a:buNone/>
            </a:pPr>
            <a:endParaRPr lang="en-US" sz="2400" b="1" dirty="0">
              <a:solidFill>
                <a:schemeClr val="bg1"/>
              </a:solidFill>
              <a:latin typeface="Arial" panose="020B0604020202020204" pitchFamily="34" charset="0"/>
            </a:endParaRPr>
          </a:p>
          <a:p>
            <a:pPr>
              <a:buNone/>
            </a:pPr>
            <a:r>
              <a:rPr lang="en-US" sz="2400" b="1" dirty="0">
                <a:solidFill>
                  <a:schemeClr val="bg1"/>
                </a:solidFill>
              </a:rPr>
              <a:t>John 6:26 (NASB95) </a:t>
            </a:r>
          </a:p>
          <a:p>
            <a:pPr>
              <a:buNone/>
            </a:pPr>
            <a:r>
              <a:rPr lang="en-US" sz="2400" b="1" baseline="30000" dirty="0">
                <a:solidFill>
                  <a:schemeClr val="bg1"/>
                </a:solidFill>
              </a:rPr>
              <a:t>26</a:t>
            </a:r>
            <a:r>
              <a:rPr lang="en-US" sz="2400" b="1" dirty="0">
                <a:solidFill>
                  <a:schemeClr val="bg1"/>
                </a:solidFill>
              </a:rPr>
              <a:t> Jesus answered them and said, “Truly, truly, I say to you, </a:t>
            </a:r>
            <a:r>
              <a:rPr lang="en-US" sz="2400" b="1" u="sng" dirty="0">
                <a:solidFill>
                  <a:schemeClr val="bg1"/>
                </a:solidFill>
              </a:rPr>
              <a:t>you seek Me, not because you saw signs, but because you ate of the loaves and were filled</a:t>
            </a:r>
            <a:r>
              <a:rPr lang="en-US" sz="2400" b="1" dirty="0">
                <a:solidFill>
                  <a:schemeClr val="bg1"/>
                </a:solidFill>
              </a:rPr>
              <a:t>. </a:t>
            </a:r>
          </a:p>
          <a:p>
            <a:pPr algn="ctr">
              <a:spcBef>
                <a:spcPct val="0"/>
              </a:spcBef>
              <a:buNone/>
              <a:defRPr/>
            </a:pPr>
            <a:endParaRPr lang="en-US" sz="2800" b="1" dirty="0">
              <a:solidFill>
                <a:schemeClr val="bg1"/>
              </a:solidFill>
              <a:latin typeface="+mj-lt"/>
            </a:endParaRPr>
          </a:p>
        </p:txBody>
      </p:sp>
    </p:spTree>
    <p:extLst>
      <p:ext uri="{BB962C8B-B14F-4D97-AF65-F5344CB8AC3E}">
        <p14:creationId xmlns:p14="http://schemas.microsoft.com/office/powerpoint/2010/main" val="7401362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 Placeholder 1"/>
          <p:cNvSpPr txBox="1">
            <a:spLocks/>
          </p:cNvSpPr>
          <p:nvPr/>
        </p:nvSpPr>
        <p:spPr>
          <a:xfrm>
            <a:off x="312738" y="228600"/>
            <a:ext cx="8518525" cy="681038"/>
          </a:xfrm>
          <a:prstGeom prst="rect">
            <a:avLst/>
          </a:prstGeom>
        </p:spPr>
        <p:txBody>
          <a:bodyPr/>
          <a:lstStyle/>
          <a:p>
            <a:pPr eaLnBrk="1" fontAlgn="auto" hangingPunct="1">
              <a:spcBef>
                <a:spcPct val="20000"/>
              </a:spcBef>
              <a:spcAft>
                <a:spcPts val="0"/>
              </a:spcAft>
              <a:buFont typeface="Arial"/>
              <a:buNone/>
              <a:defRPr/>
            </a:pPr>
            <a:r>
              <a:rPr lang="en-US" sz="3600" b="1" dirty="0">
                <a:solidFill>
                  <a:schemeClr val="bg2">
                    <a:lumMod val="90000"/>
                  </a:schemeClr>
                </a:solidFill>
              </a:rPr>
              <a:t>Lesson 9 – True / False - Question 4</a:t>
            </a:r>
          </a:p>
        </p:txBody>
      </p:sp>
      <p:cxnSp>
        <p:nvCxnSpPr>
          <p:cNvPr id="3" name="Straight Connector 2"/>
          <p:cNvCxnSpPr/>
          <p:nvPr/>
        </p:nvCxnSpPr>
        <p:spPr>
          <a:xfrm>
            <a:off x="312738" y="1033463"/>
            <a:ext cx="8540750" cy="0"/>
          </a:xfrm>
          <a:prstGeom prst="line">
            <a:avLst/>
          </a:prstGeom>
          <a:ln>
            <a:solidFill>
              <a:schemeClr val="accent1">
                <a:shade val="95000"/>
                <a:satMod val="105000"/>
                <a:alpha val="25000"/>
              </a:schemeClr>
            </a:solidFill>
          </a:ln>
        </p:spPr>
        <p:style>
          <a:lnRef idx="1">
            <a:schemeClr val="accent1"/>
          </a:lnRef>
          <a:fillRef idx="0">
            <a:schemeClr val="accent1"/>
          </a:fillRef>
          <a:effectRef idx="0">
            <a:schemeClr val="accent1"/>
          </a:effectRef>
          <a:fontRef idx="minor">
            <a:schemeClr val="tx1"/>
          </a:fontRef>
        </p:style>
      </p:cxnSp>
      <p:sp>
        <p:nvSpPr>
          <p:cNvPr id="4" name="Rectangle 3"/>
          <p:cNvSpPr>
            <a:spLocks noChangeArrowheads="1"/>
          </p:cNvSpPr>
          <p:nvPr/>
        </p:nvSpPr>
        <p:spPr bwMode="auto">
          <a:xfrm>
            <a:off x="0" y="1425575"/>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400" b="1" dirty="0">
                <a:solidFill>
                  <a:schemeClr val="bg1"/>
                </a:solidFill>
                <a:latin typeface="Arial" panose="020B0604020202020204" pitchFamily="34" charset="0"/>
              </a:rPr>
              <a:t>Moses had given them the true bread from heaven.</a:t>
            </a:r>
            <a:endParaRPr lang="en-US" altLang="en-US" sz="1800" b="1" dirty="0">
              <a:solidFill>
                <a:srgbClr val="FFFF99"/>
              </a:solidFill>
              <a:latin typeface="Arial" panose="020B0604020202020204" pitchFamily="34" charset="0"/>
            </a:endParaRPr>
          </a:p>
        </p:txBody>
      </p:sp>
      <p:sp>
        <p:nvSpPr>
          <p:cNvPr id="5" name="Rectangle 4"/>
          <p:cNvSpPr>
            <a:spLocks noChangeArrowheads="1"/>
          </p:cNvSpPr>
          <p:nvPr/>
        </p:nvSpPr>
        <p:spPr bwMode="auto">
          <a:xfrm>
            <a:off x="1238250" y="2895600"/>
            <a:ext cx="6667500" cy="4068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None/>
            </a:pPr>
            <a:r>
              <a:rPr lang="en-US" altLang="en-US" sz="2400" b="1" dirty="0">
                <a:solidFill>
                  <a:schemeClr val="bg1"/>
                </a:solidFill>
                <a:latin typeface="Arial" panose="020B0604020202020204" pitchFamily="34" charset="0"/>
              </a:rPr>
              <a:t>- FALSE -</a:t>
            </a:r>
          </a:p>
          <a:p>
            <a:pPr>
              <a:buNone/>
            </a:pPr>
            <a:endParaRPr lang="en-US" sz="2400" b="1" dirty="0">
              <a:solidFill>
                <a:schemeClr val="bg1"/>
              </a:solidFill>
              <a:latin typeface="Arial" panose="020B0604020202020204" pitchFamily="34" charset="0"/>
            </a:endParaRPr>
          </a:p>
          <a:p>
            <a:pPr>
              <a:buNone/>
            </a:pPr>
            <a:r>
              <a:rPr lang="en-US" sz="2400" b="1" dirty="0">
                <a:solidFill>
                  <a:schemeClr val="bg1"/>
                </a:solidFill>
              </a:rPr>
              <a:t>John 6:32–33 (NASB95) </a:t>
            </a:r>
          </a:p>
          <a:p>
            <a:pPr>
              <a:buNone/>
            </a:pPr>
            <a:r>
              <a:rPr lang="en-US" sz="2400" b="1" baseline="30000" dirty="0">
                <a:solidFill>
                  <a:schemeClr val="bg1"/>
                </a:solidFill>
              </a:rPr>
              <a:t>32</a:t>
            </a:r>
            <a:r>
              <a:rPr lang="en-US" sz="2400" b="1" dirty="0">
                <a:solidFill>
                  <a:schemeClr val="bg1"/>
                </a:solidFill>
              </a:rPr>
              <a:t> Jesus then said to them, “Truly, truly, I say to you, </a:t>
            </a:r>
            <a:r>
              <a:rPr lang="en-US" sz="2400" b="1" u="sng" dirty="0">
                <a:solidFill>
                  <a:schemeClr val="bg1"/>
                </a:solidFill>
              </a:rPr>
              <a:t>it is not Moses who has given you the bread out of heaven</a:t>
            </a:r>
            <a:r>
              <a:rPr lang="en-US" sz="2400" b="1" dirty="0">
                <a:solidFill>
                  <a:schemeClr val="bg1"/>
                </a:solidFill>
              </a:rPr>
              <a:t>, but it is My Father who gives you the true bread out of heaven. </a:t>
            </a:r>
            <a:r>
              <a:rPr lang="en-US" sz="2400" b="1" baseline="30000" dirty="0">
                <a:solidFill>
                  <a:schemeClr val="bg1"/>
                </a:solidFill>
              </a:rPr>
              <a:t>33</a:t>
            </a:r>
            <a:r>
              <a:rPr lang="en-US" sz="2400" b="1" dirty="0">
                <a:solidFill>
                  <a:schemeClr val="bg1"/>
                </a:solidFill>
              </a:rPr>
              <a:t> “For </a:t>
            </a:r>
            <a:r>
              <a:rPr lang="en-US" sz="2400" b="1" u="sng" dirty="0">
                <a:solidFill>
                  <a:schemeClr val="bg1"/>
                </a:solidFill>
              </a:rPr>
              <a:t>the bread of God is that which comes down out of heaven, and gives life to the world</a:t>
            </a:r>
            <a:r>
              <a:rPr lang="en-US" sz="2400" b="1" dirty="0">
                <a:solidFill>
                  <a:schemeClr val="bg1"/>
                </a:solidFill>
              </a:rPr>
              <a:t>.” </a:t>
            </a:r>
          </a:p>
          <a:p>
            <a:pPr algn="ctr">
              <a:spcBef>
                <a:spcPct val="0"/>
              </a:spcBef>
              <a:buNone/>
              <a:defRPr/>
            </a:pPr>
            <a:endParaRPr lang="en-US" sz="2800" b="1" dirty="0">
              <a:solidFill>
                <a:schemeClr val="bg1"/>
              </a:solidFill>
              <a:latin typeface="+mj-lt"/>
            </a:endParaRPr>
          </a:p>
        </p:txBody>
      </p:sp>
    </p:spTree>
    <p:extLst>
      <p:ext uri="{BB962C8B-B14F-4D97-AF65-F5344CB8AC3E}">
        <p14:creationId xmlns:p14="http://schemas.microsoft.com/office/powerpoint/2010/main" val="23687017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 Placeholder 1"/>
          <p:cNvSpPr txBox="1">
            <a:spLocks/>
          </p:cNvSpPr>
          <p:nvPr/>
        </p:nvSpPr>
        <p:spPr>
          <a:xfrm>
            <a:off x="312738" y="228600"/>
            <a:ext cx="8518525" cy="681038"/>
          </a:xfrm>
          <a:prstGeom prst="rect">
            <a:avLst/>
          </a:prstGeom>
        </p:spPr>
        <p:txBody>
          <a:bodyPr/>
          <a:lstStyle/>
          <a:p>
            <a:pPr eaLnBrk="1" fontAlgn="auto" hangingPunct="1">
              <a:spcBef>
                <a:spcPct val="20000"/>
              </a:spcBef>
              <a:spcAft>
                <a:spcPts val="0"/>
              </a:spcAft>
              <a:buFont typeface="Arial"/>
              <a:buNone/>
              <a:defRPr/>
            </a:pPr>
            <a:r>
              <a:rPr lang="en-US" sz="3600" b="1" dirty="0">
                <a:solidFill>
                  <a:schemeClr val="bg2">
                    <a:lumMod val="90000"/>
                  </a:schemeClr>
                </a:solidFill>
              </a:rPr>
              <a:t>Lesson 9 – True / False - Question 5</a:t>
            </a:r>
          </a:p>
        </p:txBody>
      </p:sp>
      <p:cxnSp>
        <p:nvCxnSpPr>
          <p:cNvPr id="3" name="Straight Connector 2"/>
          <p:cNvCxnSpPr/>
          <p:nvPr/>
        </p:nvCxnSpPr>
        <p:spPr>
          <a:xfrm>
            <a:off x="312738" y="1033463"/>
            <a:ext cx="8540750" cy="0"/>
          </a:xfrm>
          <a:prstGeom prst="line">
            <a:avLst/>
          </a:prstGeom>
          <a:ln>
            <a:solidFill>
              <a:schemeClr val="accent1">
                <a:shade val="95000"/>
                <a:satMod val="105000"/>
                <a:alpha val="25000"/>
              </a:schemeClr>
            </a:solidFill>
          </a:ln>
        </p:spPr>
        <p:style>
          <a:lnRef idx="1">
            <a:schemeClr val="accent1"/>
          </a:lnRef>
          <a:fillRef idx="0">
            <a:schemeClr val="accent1"/>
          </a:fillRef>
          <a:effectRef idx="0">
            <a:schemeClr val="accent1"/>
          </a:effectRef>
          <a:fontRef idx="minor">
            <a:schemeClr val="tx1"/>
          </a:fontRef>
        </p:style>
      </p:cxnSp>
      <p:sp>
        <p:nvSpPr>
          <p:cNvPr id="4" name="Rectangle 3"/>
          <p:cNvSpPr>
            <a:spLocks noChangeArrowheads="1"/>
          </p:cNvSpPr>
          <p:nvPr/>
        </p:nvSpPr>
        <p:spPr bwMode="auto">
          <a:xfrm>
            <a:off x="0" y="1425575"/>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400" b="1" dirty="0">
                <a:solidFill>
                  <a:schemeClr val="bg1"/>
                </a:solidFill>
                <a:latin typeface="Arial" panose="020B0604020202020204" pitchFamily="34" charset="0"/>
              </a:rPr>
              <a:t>Jesus is the Bread of Life.</a:t>
            </a:r>
            <a:endParaRPr lang="en-US" altLang="en-US" sz="1800" b="1" dirty="0">
              <a:solidFill>
                <a:srgbClr val="FFFF99"/>
              </a:solidFill>
              <a:latin typeface="Arial" panose="020B0604020202020204" pitchFamily="34" charset="0"/>
            </a:endParaRPr>
          </a:p>
        </p:txBody>
      </p:sp>
      <p:sp>
        <p:nvSpPr>
          <p:cNvPr id="5" name="Rectangle 4"/>
          <p:cNvSpPr>
            <a:spLocks noChangeArrowheads="1"/>
          </p:cNvSpPr>
          <p:nvPr/>
        </p:nvSpPr>
        <p:spPr bwMode="auto">
          <a:xfrm>
            <a:off x="1238250" y="2895600"/>
            <a:ext cx="6667500" cy="2960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None/>
            </a:pPr>
            <a:r>
              <a:rPr lang="en-US" altLang="en-US" sz="2400" b="1" dirty="0">
                <a:solidFill>
                  <a:schemeClr val="bg1"/>
                </a:solidFill>
                <a:latin typeface="Arial" panose="020B0604020202020204" pitchFamily="34" charset="0"/>
              </a:rPr>
              <a:t>- TRUE -</a:t>
            </a:r>
          </a:p>
          <a:p>
            <a:pPr>
              <a:buNone/>
            </a:pPr>
            <a:endParaRPr lang="en-US" sz="2400" b="1" dirty="0">
              <a:solidFill>
                <a:schemeClr val="bg1"/>
              </a:solidFill>
              <a:latin typeface="Arial" panose="020B0604020202020204" pitchFamily="34" charset="0"/>
            </a:endParaRPr>
          </a:p>
          <a:p>
            <a:pPr>
              <a:buNone/>
            </a:pPr>
            <a:r>
              <a:rPr lang="en-US" sz="2400" b="1" dirty="0">
                <a:solidFill>
                  <a:schemeClr val="bg1"/>
                </a:solidFill>
              </a:rPr>
              <a:t>John 6:35 (NASB95) </a:t>
            </a:r>
          </a:p>
          <a:p>
            <a:pPr>
              <a:buNone/>
            </a:pPr>
            <a:r>
              <a:rPr lang="en-US" sz="2400" b="1" baseline="30000" dirty="0">
                <a:solidFill>
                  <a:schemeClr val="bg1"/>
                </a:solidFill>
              </a:rPr>
              <a:t>35</a:t>
            </a:r>
            <a:r>
              <a:rPr lang="en-US" sz="2400" b="1" dirty="0">
                <a:solidFill>
                  <a:schemeClr val="bg1"/>
                </a:solidFill>
              </a:rPr>
              <a:t> Jesus said to them, “</a:t>
            </a:r>
            <a:r>
              <a:rPr lang="en-US" sz="2400" b="1" u="sng" dirty="0">
                <a:solidFill>
                  <a:schemeClr val="bg1"/>
                </a:solidFill>
              </a:rPr>
              <a:t>I am the bread of life</a:t>
            </a:r>
            <a:r>
              <a:rPr lang="en-US" sz="2400" b="1" dirty="0">
                <a:solidFill>
                  <a:schemeClr val="bg1"/>
                </a:solidFill>
              </a:rPr>
              <a:t>; he who comes to Me will not hunger, and he who believes in Me will never thirst. </a:t>
            </a:r>
          </a:p>
          <a:p>
            <a:pPr algn="ctr">
              <a:spcBef>
                <a:spcPct val="0"/>
              </a:spcBef>
              <a:buNone/>
              <a:defRPr/>
            </a:pPr>
            <a:endParaRPr lang="en-US" sz="2800" b="1" dirty="0">
              <a:solidFill>
                <a:schemeClr val="bg1"/>
              </a:solidFill>
              <a:latin typeface="+mj-lt"/>
            </a:endParaRPr>
          </a:p>
        </p:txBody>
      </p:sp>
    </p:spTree>
    <p:extLst>
      <p:ext uri="{BB962C8B-B14F-4D97-AF65-F5344CB8AC3E}">
        <p14:creationId xmlns:p14="http://schemas.microsoft.com/office/powerpoint/2010/main" val="29761828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 Placeholder 1"/>
          <p:cNvSpPr txBox="1">
            <a:spLocks/>
          </p:cNvSpPr>
          <p:nvPr/>
        </p:nvSpPr>
        <p:spPr>
          <a:xfrm>
            <a:off x="312738" y="228600"/>
            <a:ext cx="8518525" cy="681038"/>
          </a:xfrm>
          <a:prstGeom prst="rect">
            <a:avLst/>
          </a:prstGeom>
        </p:spPr>
        <p:txBody>
          <a:bodyPr/>
          <a:lstStyle/>
          <a:p>
            <a:pPr eaLnBrk="1" fontAlgn="auto" hangingPunct="1">
              <a:spcBef>
                <a:spcPct val="20000"/>
              </a:spcBef>
              <a:spcAft>
                <a:spcPts val="0"/>
              </a:spcAft>
              <a:buFont typeface="Arial"/>
              <a:buNone/>
              <a:defRPr/>
            </a:pPr>
            <a:r>
              <a:rPr lang="en-US" sz="3600" b="1" dirty="0">
                <a:solidFill>
                  <a:schemeClr val="bg2">
                    <a:lumMod val="90000"/>
                  </a:schemeClr>
                </a:solidFill>
              </a:rPr>
              <a:t>Lesson 9 – Research Question</a:t>
            </a:r>
          </a:p>
        </p:txBody>
      </p:sp>
      <p:cxnSp>
        <p:nvCxnSpPr>
          <p:cNvPr id="3" name="Straight Connector 2"/>
          <p:cNvCxnSpPr/>
          <p:nvPr/>
        </p:nvCxnSpPr>
        <p:spPr>
          <a:xfrm>
            <a:off x="312738" y="1033463"/>
            <a:ext cx="8540750" cy="0"/>
          </a:xfrm>
          <a:prstGeom prst="line">
            <a:avLst/>
          </a:prstGeom>
          <a:ln>
            <a:solidFill>
              <a:schemeClr val="accent1">
                <a:shade val="95000"/>
                <a:satMod val="105000"/>
                <a:alpha val="25000"/>
              </a:schemeClr>
            </a:solidFill>
          </a:ln>
        </p:spPr>
        <p:style>
          <a:lnRef idx="1">
            <a:schemeClr val="accent1"/>
          </a:lnRef>
          <a:fillRef idx="0">
            <a:schemeClr val="accent1"/>
          </a:fillRef>
          <a:effectRef idx="0">
            <a:schemeClr val="accent1"/>
          </a:effectRef>
          <a:fontRef idx="minor">
            <a:schemeClr val="tx1"/>
          </a:fontRef>
        </p:style>
      </p:cxnSp>
      <p:sp>
        <p:nvSpPr>
          <p:cNvPr id="4" name="Rectangle 3"/>
          <p:cNvSpPr>
            <a:spLocks noChangeArrowheads="1"/>
          </p:cNvSpPr>
          <p:nvPr/>
        </p:nvSpPr>
        <p:spPr bwMode="auto">
          <a:xfrm>
            <a:off x="0" y="1425575"/>
            <a:ext cx="9144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400" b="1" dirty="0">
                <a:solidFill>
                  <a:schemeClr val="bg1"/>
                </a:solidFill>
                <a:latin typeface="Arial" panose="020B0604020202020204" pitchFamily="34" charset="0"/>
              </a:rPr>
              <a:t>If Jesus is “King of Kings” why did He not permit them to make Him a King? (</a:t>
            </a:r>
            <a:r>
              <a:rPr lang="en-US" altLang="en-US" sz="2400" b="1" dirty="0" err="1">
                <a:solidFill>
                  <a:schemeClr val="bg1"/>
                </a:solidFill>
                <a:latin typeface="Arial" panose="020B0604020202020204" pitchFamily="34" charset="0"/>
              </a:rPr>
              <a:t>Jn</a:t>
            </a:r>
            <a:r>
              <a:rPr lang="en-US" altLang="en-US" sz="2400" b="1" dirty="0">
                <a:solidFill>
                  <a:schemeClr val="bg1"/>
                </a:solidFill>
                <a:latin typeface="Arial" panose="020B0604020202020204" pitchFamily="34" charset="0"/>
              </a:rPr>
              <a:t> 6:15) Find other scripture to support the reason for your answer</a:t>
            </a:r>
            <a:endParaRPr lang="en-US" altLang="en-US" sz="1800" b="1" dirty="0">
              <a:solidFill>
                <a:srgbClr val="FFFF99"/>
              </a:solidFill>
              <a:latin typeface="Arial" panose="020B0604020202020204" pitchFamily="34" charset="0"/>
            </a:endParaRPr>
          </a:p>
        </p:txBody>
      </p:sp>
      <p:sp>
        <p:nvSpPr>
          <p:cNvPr id="8" name="Rectangle 7"/>
          <p:cNvSpPr>
            <a:spLocks noChangeArrowheads="1"/>
          </p:cNvSpPr>
          <p:nvPr/>
        </p:nvSpPr>
        <p:spPr bwMode="auto">
          <a:xfrm>
            <a:off x="769938" y="3141841"/>
            <a:ext cx="7604125" cy="3490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pPr>
            <a:r>
              <a:rPr lang="en-US" sz="2400" b="1" dirty="0">
                <a:solidFill>
                  <a:schemeClr val="bg1"/>
                </a:solidFill>
              </a:rPr>
              <a:t>John 18:36–37 (NASB95) </a:t>
            </a:r>
          </a:p>
          <a:p>
            <a:pPr>
              <a:buNone/>
            </a:pPr>
            <a:r>
              <a:rPr lang="en-US" sz="2400" b="1" baseline="30000" dirty="0">
                <a:solidFill>
                  <a:schemeClr val="bg1"/>
                </a:solidFill>
              </a:rPr>
              <a:t>36</a:t>
            </a:r>
            <a:r>
              <a:rPr lang="en-US" sz="2400" b="1" dirty="0">
                <a:solidFill>
                  <a:schemeClr val="bg1"/>
                </a:solidFill>
              </a:rPr>
              <a:t> Jesus answered, “</a:t>
            </a:r>
            <a:r>
              <a:rPr lang="en-US" sz="2400" b="1" u="sng" dirty="0">
                <a:solidFill>
                  <a:schemeClr val="bg1"/>
                </a:solidFill>
              </a:rPr>
              <a:t>My kingdom is not of this world</a:t>
            </a:r>
            <a:r>
              <a:rPr lang="en-US" sz="2400" b="1" dirty="0">
                <a:solidFill>
                  <a:schemeClr val="bg1"/>
                </a:solidFill>
              </a:rPr>
              <a:t>. If My kingdom were of this world, then My servants would be fighting so that I would not be handed over to the Jews; but as it is, </a:t>
            </a:r>
            <a:r>
              <a:rPr lang="en-US" sz="2400" b="1" u="sng" dirty="0">
                <a:solidFill>
                  <a:schemeClr val="bg1"/>
                </a:solidFill>
              </a:rPr>
              <a:t>My kingdom is not of this realm</a:t>
            </a:r>
            <a:r>
              <a:rPr lang="en-US" sz="2400" b="1" dirty="0">
                <a:solidFill>
                  <a:schemeClr val="bg1"/>
                </a:solidFill>
              </a:rPr>
              <a:t>.” </a:t>
            </a:r>
            <a:r>
              <a:rPr lang="en-US" sz="2400" b="1" baseline="30000" dirty="0">
                <a:solidFill>
                  <a:schemeClr val="bg1"/>
                </a:solidFill>
              </a:rPr>
              <a:t>37</a:t>
            </a:r>
            <a:r>
              <a:rPr lang="en-US" sz="2400" b="1" dirty="0">
                <a:solidFill>
                  <a:schemeClr val="bg1"/>
                </a:solidFill>
              </a:rPr>
              <a:t> Therefore Pilate said to Him, “So You are a king?” Jesus answered, “</a:t>
            </a:r>
            <a:r>
              <a:rPr lang="en-US" sz="2400" b="1" u="sng" dirty="0">
                <a:solidFill>
                  <a:schemeClr val="bg1"/>
                </a:solidFill>
              </a:rPr>
              <a:t>You say </a:t>
            </a:r>
            <a:r>
              <a:rPr lang="en-US" sz="2400" b="1" i="1" u="sng" dirty="0">
                <a:solidFill>
                  <a:schemeClr val="bg1"/>
                </a:solidFill>
              </a:rPr>
              <a:t>correctly</a:t>
            </a:r>
            <a:r>
              <a:rPr lang="en-US" sz="2400" b="1" u="sng" dirty="0">
                <a:solidFill>
                  <a:schemeClr val="bg1"/>
                </a:solidFill>
              </a:rPr>
              <a:t> that I am a king</a:t>
            </a:r>
            <a:r>
              <a:rPr lang="en-US" sz="2400" b="1" dirty="0">
                <a:solidFill>
                  <a:schemeClr val="bg1"/>
                </a:solidFill>
              </a:rPr>
              <a:t>. For this I have been born, and for this I have come into the world, to testify to the truth. Everyone who is of the truth hears My voice.” </a:t>
            </a:r>
            <a:endParaRPr lang="en-US" sz="2000" b="1" dirty="0">
              <a:solidFill>
                <a:schemeClr val="bg1"/>
              </a:solidFill>
              <a:latin typeface="+mj-lt"/>
            </a:endParaRPr>
          </a:p>
        </p:txBody>
      </p:sp>
      <p:sp>
        <p:nvSpPr>
          <p:cNvPr id="9" name="Rectangle 8"/>
          <p:cNvSpPr>
            <a:spLocks noChangeArrowheads="1"/>
          </p:cNvSpPr>
          <p:nvPr/>
        </p:nvSpPr>
        <p:spPr bwMode="auto">
          <a:xfrm>
            <a:off x="781050" y="3150992"/>
            <a:ext cx="7604125" cy="2751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pPr>
            <a:r>
              <a:rPr lang="en-US" sz="2400" b="1" dirty="0">
                <a:solidFill>
                  <a:schemeClr val="bg1"/>
                </a:solidFill>
              </a:rPr>
              <a:t>Luke 17:20–21 (NASB95) </a:t>
            </a:r>
          </a:p>
          <a:p>
            <a:pPr>
              <a:buNone/>
            </a:pPr>
            <a:r>
              <a:rPr lang="en-US" sz="2400" b="1" baseline="30000" dirty="0">
                <a:solidFill>
                  <a:schemeClr val="bg1"/>
                </a:solidFill>
              </a:rPr>
              <a:t>20</a:t>
            </a:r>
            <a:r>
              <a:rPr lang="en-US" sz="2400" b="1" dirty="0">
                <a:solidFill>
                  <a:schemeClr val="bg1"/>
                </a:solidFill>
              </a:rPr>
              <a:t> Now having been questioned by the Pharisees as to when the kingdom of God was coming, He answered them and said, “</a:t>
            </a:r>
            <a:r>
              <a:rPr lang="en-US" sz="2400" b="1" u="sng" dirty="0">
                <a:solidFill>
                  <a:schemeClr val="bg1"/>
                </a:solidFill>
              </a:rPr>
              <a:t>The kingdom of God is not coming with signs to be observed; </a:t>
            </a:r>
            <a:r>
              <a:rPr lang="en-US" sz="2400" b="1" u="sng" baseline="30000" dirty="0">
                <a:solidFill>
                  <a:schemeClr val="bg1"/>
                </a:solidFill>
              </a:rPr>
              <a:t>21</a:t>
            </a:r>
            <a:r>
              <a:rPr lang="en-US" sz="2400" b="1" u="sng" dirty="0">
                <a:solidFill>
                  <a:schemeClr val="bg1"/>
                </a:solidFill>
              </a:rPr>
              <a:t> nor will they say, ‘Look, here </a:t>
            </a:r>
            <a:r>
              <a:rPr lang="en-US" sz="2400" b="1" i="1" u="sng" dirty="0">
                <a:solidFill>
                  <a:schemeClr val="bg1"/>
                </a:solidFill>
              </a:rPr>
              <a:t>it is!</a:t>
            </a:r>
            <a:r>
              <a:rPr lang="en-US" sz="2400" b="1" u="sng" dirty="0">
                <a:solidFill>
                  <a:schemeClr val="bg1"/>
                </a:solidFill>
              </a:rPr>
              <a:t>’ or, ‘There </a:t>
            </a:r>
            <a:r>
              <a:rPr lang="en-US" sz="2400" b="1" i="1" u="sng" dirty="0">
                <a:solidFill>
                  <a:schemeClr val="bg1"/>
                </a:solidFill>
              </a:rPr>
              <a:t>it is!</a:t>
            </a:r>
            <a:r>
              <a:rPr lang="en-US" sz="2400" b="1" u="sng" dirty="0">
                <a:solidFill>
                  <a:schemeClr val="bg1"/>
                </a:solidFill>
              </a:rPr>
              <a:t>’ For behold, the kingdom of God is in your midst</a:t>
            </a:r>
            <a:r>
              <a:rPr lang="en-US" sz="2400" b="1" dirty="0">
                <a:solidFill>
                  <a:schemeClr val="bg1"/>
                </a:solidFill>
              </a:rPr>
              <a:t>.” </a:t>
            </a:r>
          </a:p>
        </p:txBody>
      </p:sp>
      <p:sp>
        <p:nvSpPr>
          <p:cNvPr id="10" name="Rectangle 9"/>
          <p:cNvSpPr>
            <a:spLocks noChangeArrowheads="1"/>
          </p:cNvSpPr>
          <p:nvPr/>
        </p:nvSpPr>
        <p:spPr bwMode="auto">
          <a:xfrm>
            <a:off x="758826" y="3150992"/>
            <a:ext cx="7604125" cy="1274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pPr>
            <a:r>
              <a:rPr lang="en-US" sz="2400" b="1" dirty="0">
                <a:solidFill>
                  <a:schemeClr val="bg1"/>
                </a:solidFill>
              </a:rPr>
              <a:t>Romans 14:17 (NASB95) </a:t>
            </a:r>
          </a:p>
          <a:p>
            <a:pPr>
              <a:buNone/>
            </a:pPr>
            <a:r>
              <a:rPr lang="en-US" sz="2400" b="1" baseline="30000" dirty="0">
                <a:solidFill>
                  <a:schemeClr val="bg1"/>
                </a:solidFill>
              </a:rPr>
              <a:t>17</a:t>
            </a:r>
            <a:r>
              <a:rPr lang="en-US" sz="2400" b="1" dirty="0">
                <a:solidFill>
                  <a:schemeClr val="bg1"/>
                </a:solidFill>
              </a:rPr>
              <a:t> for the kingdom of God is not eating and drinking, but righteousness and peace and joy in the Holy Spirit. </a:t>
            </a:r>
          </a:p>
        </p:txBody>
      </p:sp>
      <p:sp>
        <p:nvSpPr>
          <p:cNvPr id="11" name="Rectangle 10"/>
          <p:cNvSpPr>
            <a:spLocks noChangeArrowheads="1"/>
          </p:cNvSpPr>
          <p:nvPr/>
        </p:nvSpPr>
        <p:spPr bwMode="auto">
          <a:xfrm>
            <a:off x="0" y="2703016"/>
            <a:ext cx="9143999"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pPr>
            <a:r>
              <a:rPr lang="en-US" sz="2000" b="1" dirty="0">
                <a:solidFill>
                  <a:schemeClr val="bg1"/>
                </a:solidFill>
              </a:rPr>
              <a:t>Acts 2:29–36 (NASB95) </a:t>
            </a:r>
          </a:p>
          <a:p>
            <a:pPr>
              <a:buNone/>
            </a:pPr>
            <a:r>
              <a:rPr lang="en-US" sz="2000" b="1" baseline="30000" dirty="0">
                <a:solidFill>
                  <a:schemeClr val="bg1"/>
                </a:solidFill>
              </a:rPr>
              <a:t>29</a:t>
            </a:r>
            <a:r>
              <a:rPr lang="en-US" sz="2000" b="1" dirty="0">
                <a:solidFill>
                  <a:schemeClr val="bg1"/>
                </a:solidFill>
              </a:rPr>
              <a:t> “Brethren, I may confidently say to you regarding the patriarch David that he both died and was buried, and his tomb is with us to this day. </a:t>
            </a:r>
            <a:r>
              <a:rPr lang="en-US" sz="2000" b="1" baseline="30000" dirty="0">
                <a:solidFill>
                  <a:schemeClr val="bg1"/>
                </a:solidFill>
              </a:rPr>
              <a:t>30</a:t>
            </a:r>
            <a:r>
              <a:rPr lang="en-US" sz="2000" b="1" dirty="0">
                <a:solidFill>
                  <a:schemeClr val="bg1"/>
                </a:solidFill>
              </a:rPr>
              <a:t> “And so, because he was a prophet and knew that </a:t>
            </a:r>
            <a:r>
              <a:rPr lang="en-US" sz="2000" b="1" cap="small" dirty="0">
                <a:solidFill>
                  <a:schemeClr val="bg1"/>
                </a:solidFill>
              </a:rPr>
              <a:t>God had sworn to him with an oath to seat</a:t>
            </a:r>
            <a:r>
              <a:rPr lang="en-US" sz="2000" b="1" dirty="0">
                <a:solidFill>
                  <a:schemeClr val="bg1"/>
                </a:solidFill>
              </a:rPr>
              <a:t> </a:t>
            </a:r>
            <a:r>
              <a:rPr lang="en-US" sz="2000" b="1" i="1" dirty="0">
                <a:solidFill>
                  <a:schemeClr val="bg1"/>
                </a:solidFill>
              </a:rPr>
              <a:t>one</a:t>
            </a:r>
            <a:r>
              <a:rPr lang="en-US" sz="2000" b="1" dirty="0">
                <a:solidFill>
                  <a:schemeClr val="bg1"/>
                </a:solidFill>
              </a:rPr>
              <a:t> </a:t>
            </a:r>
            <a:r>
              <a:rPr lang="en-US" sz="2000" b="1" cap="small" dirty="0">
                <a:solidFill>
                  <a:schemeClr val="bg1"/>
                </a:solidFill>
              </a:rPr>
              <a:t>of his descendants on his throne</a:t>
            </a:r>
            <a:r>
              <a:rPr lang="en-US" sz="2000" b="1" dirty="0">
                <a:solidFill>
                  <a:schemeClr val="bg1"/>
                </a:solidFill>
              </a:rPr>
              <a:t>, </a:t>
            </a:r>
            <a:r>
              <a:rPr lang="en-US" sz="2000" b="1" baseline="30000" dirty="0">
                <a:solidFill>
                  <a:schemeClr val="bg1"/>
                </a:solidFill>
              </a:rPr>
              <a:t>31</a:t>
            </a:r>
            <a:r>
              <a:rPr lang="en-US" sz="2000" b="1" dirty="0">
                <a:solidFill>
                  <a:schemeClr val="bg1"/>
                </a:solidFill>
              </a:rPr>
              <a:t> </a:t>
            </a:r>
            <a:r>
              <a:rPr lang="en-US" sz="2000" b="1" u="sng" dirty="0">
                <a:solidFill>
                  <a:schemeClr val="bg1"/>
                </a:solidFill>
              </a:rPr>
              <a:t>he looked ahead and spoke of the resurrection of the Christ</a:t>
            </a:r>
            <a:r>
              <a:rPr lang="en-US" sz="2000" b="1" dirty="0">
                <a:solidFill>
                  <a:schemeClr val="bg1"/>
                </a:solidFill>
              </a:rPr>
              <a:t>, that </a:t>
            </a:r>
            <a:r>
              <a:rPr lang="en-US" sz="2000" b="1" cap="small" dirty="0">
                <a:solidFill>
                  <a:schemeClr val="bg1"/>
                </a:solidFill>
              </a:rPr>
              <a:t>He was neither abandoned to Hades, nor did</a:t>
            </a:r>
            <a:r>
              <a:rPr lang="en-US" sz="2000" b="1" dirty="0">
                <a:solidFill>
                  <a:schemeClr val="bg1"/>
                </a:solidFill>
              </a:rPr>
              <a:t> His flesh </a:t>
            </a:r>
            <a:r>
              <a:rPr lang="en-US" sz="2000" b="1" cap="small" dirty="0">
                <a:solidFill>
                  <a:schemeClr val="bg1"/>
                </a:solidFill>
              </a:rPr>
              <a:t>suffer decay</a:t>
            </a:r>
            <a:r>
              <a:rPr lang="en-US" sz="2000" b="1" dirty="0">
                <a:solidFill>
                  <a:schemeClr val="bg1"/>
                </a:solidFill>
              </a:rPr>
              <a:t>. </a:t>
            </a:r>
            <a:r>
              <a:rPr lang="en-US" sz="2000" b="1" baseline="30000" dirty="0">
                <a:solidFill>
                  <a:schemeClr val="bg1"/>
                </a:solidFill>
              </a:rPr>
              <a:t>32</a:t>
            </a:r>
            <a:r>
              <a:rPr lang="en-US" sz="2000" b="1" dirty="0">
                <a:solidFill>
                  <a:schemeClr val="bg1"/>
                </a:solidFill>
              </a:rPr>
              <a:t> “This Jesus God raised up again, to which we are all witnesses. </a:t>
            </a:r>
            <a:r>
              <a:rPr lang="en-US" sz="2000" b="1" baseline="30000" dirty="0">
                <a:solidFill>
                  <a:schemeClr val="bg1"/>
                </a:solidFill>
              </a:rPr>
              <a:t>33</a:t>
            </a:r>
            <a:r>
              <a:rPr lang="en-US" sz="2000" b="1" dirty="0">
                <a:solidFill>
                  <a:schemeClr val="bg1"/>
                </a:solidFill>
              </a:rPr>
              <a:t> “Therefore having been </a:t>
            </a:r>
            <a:r>
              <a:rPr lang="en-US" sz="2000" b="1" u="sng" dirty="0">
                <a:solidFill>
                  <a:schemeClr val="bg1"/>
                </a:solidFill>
              </a:rPr>
              <a:t>exalted to the right hand of God</a:t>
            </a:r>
            <a:r>
              <a:rPr lang="en-US" sz="2000" b="1" dirty="0">
                <a:solidFill>
                  <a:schemeClr val="bg1"/>
                </a:solidFill>
              </a:rPr>
              <a:t>, and having received from the Father the promise of the Holy Spirit, He has poured forth this which you both see and hear. </a:t>
            </a:r>
            <a:r>
              <a:rPr lang="en-US" sz="2000" b="1" baseline="30000" dirty="0">
                <a:solidFill>
                  <a:schemeClr val="bg1"/>
                </a:solidFill>
              </a:rPr>
              <a:t>34</a:t>
            </a:r>
            <a:r>
              <a:rPr lang="en-US" sz="2000" b="1" dirty="0">
                <a:solidFill>
                  <a:schemeClr val="bg1"/>
                </a:solidFill>
              </a:rPr>
              <a:t> “For it was not David who ascended into heaven, but he himself says: ‘</a:t>
            </a:r>
            <a:r>
              <a:rPr lang="en-US" sz="2000" b="1" cap="small" dirty="0">
                <a:solidFill>
                  <a:schemeClr val="bg1"/>
                </a:solidFill>
              </a:rPr>
              <a:t>The Lord said to my</a:t>
            </a:r>
            <a:r>
              <a:rPr lang="en-US" sz="2000" b="1" dirty="0">
                <a:solidFill>
                  <a:schemeClr val="bg1"/>
                </a:solidFill>
              </a:rPr>
              <a:t> </a:t>
            </a:r>
            <a:r>
              <a:rPr lang="en-US" sz="2000" b="1" cap="small" dirty="0">
                <a:solidFill>
                  <a:schemeClr val="bg1"/>
                </a:solidFill>
              </a:rPr>
              <a:t>Lord</a:t>
            </a:r>
            <a:r>
              <a:rPr lang="en-US" sz="2000" b="1" dirty="0">
                <a:solidFill>
                  <a:schemeClr val="bg1"/>
                </a:solidFill>
              </a:rPr>
              <a:t>, “</a:t>
            </a:r>
            <a:r>
              <a:rPr lang="en-US" sz="2000" b="1" cap="small" dirty="0">
                <a:solidFill>
                  <a:schemeClr val="bg1"/>
                </a:solidFill>
              </a:rPr>
              <a:t>Sit at My right hand</a:t>
            </a:r>
            <a:r>
              <a:rPr lang="en-US" sz="2000" b="1" dirty="0">
                <a:solidFill>
                  <a:schemeClr val="bg1"/>
                </a:solidFill>
              </a:rPr>
              <a:t>, </a:t>
            </a:r>
            <a:r>
              <a:rPr lang="en-US" sz="2000" b="1" baseline="30000" dirty="0">
                <a:solidFill>
                  <a:schemeClr val="bg1"/>
                </a:solidFill>
              </a:rPr>
              <a:t>35</a:t>
            </a:r>
            <a:r>
              <a:rPr lang="en-US" sz="2000" b="1" dirty="0">
                <a:solidFill>
                  <a:schemeClr val="bg1"/>
                </a:solidFill>
              </a:rPr>
              <a:t> </a:t>
            </a:r>
            <a:r>
              <a:rPr lang="en-US" sz="2000" b="1" cap="small" dirty="0">
                <a:solidFill>
                  <a:schemeClr val="bg1"/>
                </a:solidFill>
              </a:rPr>
              <a:t>Until</a:t>
            </a:r>
            <a:r>
              <a:rPr lang="en-US" sz="2000" b="1" dirty="0">
                <a:solidFill>
                  <a:schemeClr val="bg1"/>
                </a:solidFill>
              </a:rPr>
              <a:t> I </a:t>
            </a:r>
            <a:r>
              <a:rPr lang="en-US" sz="2000" b="1" cap="small" dirty="0">
                <a:solidFill>
                  <a:schemeClr val="bg1"/>
                </a:solidFill>
              </a:rPr>
              <a:t>make Your enemies a footstool for Your feet</a:t>
            </a:r>
            <a:r>
              <a:rPr lang="en-US" sz="2000" b="1" dirty="0">
                <a:solidFill>
                  <a:schemeClr val="bg1"/>
                </a:solidFill>
              </a:rPr>
              <a:t>.” ’ </a:t>
            </a:r>
            <a:r>
              <a:rPr lang="en-US" sz="2000" b="1" baseline="30000" dirty="0">
                <a:solidFill>
                  <a:schemeClr val="bg1"/>
                </a:solidFill>
              </a:rPr>
              <a:t>36</a:t>
            </a:r>
            <a:r>
              <a:rPr lang="en-US" sz="2000" b="1" dirty="0">
                <a:solidFill>
                  <a:schemeClr val="bg1"/>
                </a:solidFill>
              </a:rPr>
              <a:t> </a:t>
            </a:r>
            <a:r>
              <a:rPr lang="en-US" sz="2000" b="1" u="sng" dirty="0">
                <a:solidFill>
                  <a:schemeClr val="bg1"/>
                </a:solidFill>
              </a:rPr>
              <a:t>“Therefore let all the house of Israel know for certain that God has made Him both Lord and Christ—this Jesus whom you crucified.”</a:t>
            </a:r>
            <a:r>
              <a:rPr lang="en-US" sz="2000" b="1" dirty="0">
                <a:solidFill>
                  <a:schemeClr val="bg1"/>
                </a:solidFill>
              </a:rPr>
              <a:t> </a:t>
            </a:r>
          </a:p>
        </p:txBody>
      </p:sp>
    </p:spTree>
    <p:extLst>
      <p:ext uri="{BB962C8B-B14F-4D97-AF65-F5344CB8AC3E}">
        <p14:creationId xmlns:p14="http://schemas.microsoft.com/office/powerpoint/2010/main" val="11095176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8"/>
                                        </p:tgtEl>
                                      </p:cBhvr>
                                    </p:animEffect>
                                    <p:set>
                                      <p:cBhvr>
                                        <p:cTn id="17" dur="1" fill="hold">
                                          <p:stCondLst>
                                            <p:cond delay="499"/>
                                          </p:stCondLst>
                                        </p:cTn>
                                        <p:tgtEl>
                                          <p:spTgt spid="8"/>
                                        </p:tgtEl>
                                        <p:attrNameLst>
                                          <p:attrName>style.visibility</p:attrName>
                                        </p:attrNameLst>
                                      </p:cBhvr>
                                      <p:to>
                                        <p:strVal val="hidden"/>
                                      </p:to>
                                    </p:set>
                                  </p:childTnLst>
                                </p:cTn>
                              </p:par>
                              <p:par>
                                <p:cTn id="18" presetID="10"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1" nodeType="clickEffect">
                                  <p:stCondLst>
                                    <p:cond delay="0"/>
                                  </p:stCondLst>
                                  <p:childTnLst>
                                    <p:animEffect transition="out" filter="fade">
                                      <p:cBhvr>
                                        <p:cTn id="24" dur="500"/>
                                        <p:tgtEl>
                                          <p:spTgt spid="9"/>
                                        </p:tgtEl>
                                      </p:cBhvr>
                                    </p:animEffect>
                                    <p:set>
                                      <p:cBhvr>
                                        <p:cTn id="25" dur="1" fill="hold">
                                          <p:stCondLst>
                                            <p:cond delay="499"/>
                                          </p:stCondLst>
                                        </p:cTn>
                                        <p:tgtEl>
                                          <p:spTgt spid="9"/>
                                        </p:tgtEl>
                                        <p:attrNameLst>
                                          <p:attrName>style.visibility</p:attrName>
                                        </p:attrNameLst>
                                      </p:cBhvr>
                                      <p:to>
                                        <p:strVal val="hidden"/>
                                      </p:to>
                                    </p:set>
                                  </p:childTnLst>
                                </p:cTn>
                              </p:par>
                              <p:par>
                                <p:cTn id="26" presetID="10" presetClass="entr" presetSubtype="0"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grpId="1" nodeType="clickEffect">
                                  <p:stCondLst>
                                    <p:cond delay="0"/>
                                  </p:stCondLst>
                                  <p:childTnLst>
                                    <p:animEffect transition="out" filter="fade">
                                      <p:cBhvr>
                                        <p:cTn id="32" dur="500"/>
                                        <p:tgtEl>
                                          <p:spTgt spid="10"/>
                                        </p:tgtEl>
                                      </p:cBhvr>
                                    </p:animEffect>
                                    <p:set>
                                      <p:cBhvr>
                                        <p:cTn id="33" dur="1" fill="hold">
                                          <p:stCondLst>
                                            <p:cond delay="499"/>
                                          </p:stCondLst>
                                        </p:cTn>
                                        <p:tgtEl>
                                          <p:spTgt spid="10"/>
                                        </p:tgtEl>
                                        <p:attrNameLst>
                                          <p:attrName>style.visibility</p:attrName>
                                        </p:attrNameLst>
                                      </p:cBhvr>
                                      <p:to>
                                        <p:strVal val="hidden"/>
                                      </p:to>
                                    </p:set>
                                  </p:childTnLst>
                                </p:cTn>
                              </p:par>
                              <p:par>
                                <p:cTn id="34" presetID="10"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8" grpId="1"/>
      <p:bldP spid="9" grpId="0"/>
      <p:bldP spid="9" grpId="1"/>
      <p:bldP spid="10" grpId="0"/>
      <p:bldP spid="10" grpId="1"/>
      <p:bldP spid="11"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 Placeholder 1"/>
          <p:cNvSpPr txBox="1">
            <a:spLocks/>
          </p:cNvSpPr>
          <p:nvPr/>
        </p:nvSpPr>
        <p:spPr>
          <a:xfrm>
            <a:off x="312738" y="228600"/>
            <a:ext cx="8518525" cy="681038"/>
          </a:xfrm>
          <a:prstGeom prst="rect">
            <a:avLst/>
          </a:prstGeom>
        </p:spPr>
        <p:txBody>
          <a:bodyPr/>
          <a:lstStyle/>
          <a:p>
            <a:pPr eaLnBrk="1" fontAlgn="auto" hangingPunct="1">
              <a:spcBef>
                <a:spcPct val="20000"/>
              </a:spcBef>
              <a:spcAft>
                <a:spcPts val="0"/>
              </a:spcAft>
              <a:buFont typeface="Arial"/>
              <a:buNone/>
              <a:defRPr/>
            </a:pPr>
            <a:r>
              <a:rPr lang="en-US" sz="3600" b="1" dirty="0">
                <a:solidFill>
                  <a:schemeClr val="bg2">
                    <a:lumMod val="90000"/>
                  </a:schemeClr>
                </a:solidFill>
              </a:rPr>
              <a:t>Lesson 9 – Thought Question</a:t>
            </a:r>
          </a:p>
        </p:txBody>
      </p:sp>
      <p:cxnSp>
        <p:nvCxnSpPr>
          <p:cNvPr id="3" name="Straight Connector 2"/>
          <p:cNvCxnSpPr/>
          <p:nvPr/>
        </p:nvCxnSpPr>
        <p:spPr>
          <a:xfrm>
            <a:off x="312738" y="1033463"/>
            <a:ext cx="8540750" cy="0"/>
          </a:xfrm>
          <a:prstGeom prst="line">
            <a:avLst/>
          </a:prstGeom>
          <a:ln>
            <a:solidFill>
              <a:schemeClr val="accent1">
                <a:shade val="95000"/>
                <a:satMod val="105000"/>
                <a:alpha val="25000"/>
              </a:schemeClr>
            </a:solidFill>
          </a:ln>
        </p:spPr>
        <p:style>
          <a:lnRef idx="1">
            <a:schemeClr val="accent1"/>
          </a:lnRef>
          <a:fillRef idx="0">
            <a:schemeClr val="accent1"/>
          </a:fillRef>
          <a:effectRef idx="0">
            <a:schemeClr val="accent1"/>
          </a:effectRef>
          <a:fontRef idx="minor">
            <a:schemeClr val="tx1"/>
          </a:fontRef>
        </p:style>
      </p:cxnSp>
      <p:sp>
        <p:nvSpPr>
          <p:cNvPr id="4" name="Rectangle 3"/>
          <p:cNvSpPr>
            <a:spLocks noChangeArrowheads="1"/>
          </p:cNvSpPr>
          <p:nvPr/>
        </p:nvSpPr>
        <p:spPr bwMode="auto">
          <a:xfrm>
            <a:off x="0" y="1033463"/>
            <a:ext cx="9144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400" b="1" dirty="0">
                <a:solidFill>
                  <a:schemeClr val="bg1"/>
                </a:solidFill>
                <a:latin typeface="Arial" panose="020B0604020202020204" pitchFamily="34" charset="0"/>
              </a:rPr>
              <a:t>What lesson is to be learned from John 6:26 about </a:t>
            </a:r>
            <a:br>
              <a:rPr lang="en-US" altLang="en-US" sz="2400" b="1" dirty="0">
                <a:solidFill>
                  <a:schemeClr val="bg1"/>
                </a:solidFill>
                <a:latin typeface="Arial" panose="020B0604020202020204" pitchFamily="34" charset="0"/>
              </a:rPr>
            </a:br>
            <a:r>
              <a:rPr lang="en-US" altLang="en-US" sz="2400" b="1" dirty="0">
                <a:solidFill>
                  <a:schemeClr val="bg1"/>
                </a:solidFill>
                <a:latin typeface="Arial" panose="020B0604020202020204" pitchFamily="34" charset="0"/>
              </a:rPr>
              <a:t>“reward motivation” and promotions which draw </a:t>
            </a:r>
            <a:br>
              <a:rPr lang="en-US" altLang="en-US" sz="2400" b="1" dirty="0">
                <a:solidFill>
                  <a:schemeClr val="bg1"/>
                </a:solidFill>
                <a:latin typeface="Arial" panose="020B0604020202020204" pitchFamily="34" charset="0"/>
              </a:rPr>
            </a:br>
            <a:r>
              <a:rPr lang="en-US" altLang="en-US" sz="2400" b="1" dirty="0">
                <a:solidFill>
                  <a:schemeClr val="bg1"/>
                </a:solidFill>
                <a:latin typeface="Arial" panose="020B0604020202020204" pitchFamily="34" charset="0"/>
              </a:rPr>
              <a:t>people to the gospel by social enticements?</a:t>
            </a:r>
            <a:endParaRPr lang="en-US" altLang="en-US" sz="1800" b="1" dirty="0">
              <a:solidFill>
                <a:srgbClr val="FFFF99"/>
              </a:solidFill>
              <a:latin typeface="Arial" panose="020B0604020202020204" pitchFamily="34" charset="0"/>
            </a:endParaRPr>
          </a:p>
        </p:txBody>
      </p:sp>
      <p:sp>
        <p:nvSpPr>
          <p:cNvPr id="10" name="Rectangle 9"/>
          <p:cNvSpPr/>
          <p:nvPr/>
        </p:nvSpPr>
        <p:spPr>
          <a:xfrm>
            <a:off x="4636261" y="4596384"/>
            <a:ext cx="4500284" cy="2276279"/>
          </a:xfrm>
          <a:prstGeom prst="rect">
            <a:avLst/>
          </a:prstGeom>
          <a:solidFill>
            <a:schemeClr val="bg2">
              <a:lumMod val="9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2400" b="1" dirty="0">
                <a:solidFill>
                  <a:schemeClr val="tx1"/>
                </a:solidFill>
              </a:rPr>
              <a:t>John 6:26 (NASB95) </a:t>
            </a:r>
          </a:p>
          <a:p>
            <a:r>
              <a:rPr lang="en-US" sz="2400" b="1" baseline="30000" dirty="0">
                <a:solidFill>
                  <a:schemeClr val="tx1"/>
                </a:solidFill>
              </a:rPr>
              <a:t>26</a:t>
            </a:r>
            <a:r>
              <a:rPr lang="en-US" sz="2400" b="1" dirty="0">
                <a:solidFill>
                  <a:schemeClr val="tx1"/>
                </a:solidFill>
              </a:rPr>
              <a:t> Jesus answered them and said, “Truly, truly, I say to you, you seek Me, not because you saw signs, but because you ate of the loaves and were filled. </a:t>
            </a:r>
          </a:p>
        </p:txBody>
      </p:sp>
    </p:spTree>
    <p:extLst>
      <p:ext uri="{BB962C8B-B14F-4D97-AF65-F5344CB8AC3E}">
        <p14:creationId xmlns:p14="http://schemas.microsoft.com/office/powerpoint/2010/main" val="34298908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 Placeholder 1"/>
          <p:cNvSpPr txBox="1">
            <a:spLocks/>
          </p:cNvSpPr>
          <p:nvPr/>
        </p:nvSpPr>
        <p:spPr>
          <a:xfrm>
            <a:off x="312738" y="228600"/>
            <a:ext cx="8518525" cy="681038"/>
          </a:xfrm>
          <a:prstGeom prst="rect">
            <a:avLst/>
          </a:prstGeom>
        </p:spPr>
        <p:txBody>
          <a:bodyPr/>
          <a:lstStyle/>
          <a:p>
            <a:pPr eaLnBrk="1" fontAlgn="auto" hangingPunct="1">
              <a:spcBef>
                <a:spcPct val="20000"/>
              </a:spcBef>
              <a:spcAft>
                <a:spcPts val="0"/>
              </a:spcAft>
              <a:buFont typeface="Arial"/>
              <a:buNone/>
              <a:defRPr/>
            </a:pPr>
            <a:r>
              <a:rPr lang="en-US" sz="3600" b="1" dirty="0">
                <a:solidFill>
                  <a:schemeClr val="bg2">
                    <a:lumMod val="90000"/>
                  </a:schemeClr>
                </a:solidFill>
              </a:rPr>
              <a:t>Lesson 8 – Question 5</a:t>
            </a:r>
          </a:p>
        </p:txBody>
      </p:sp>
      <p:cxnSp>
        <p:nvCxnSpPr>
          <p:cNvPr id="3" name="Straight Connector 2"/>
          <p:cNvCxnSpPr/>
          <p:nvPr/>
        </p:nvCxnSpPr>
        <p:spPr>
          <a:xfrm>
            <a:off x="312738" y="1033463"/>
            <a:ext cx="8540750" cy="0"/>
          </a:xfrm>
          <a:prstGeom prst="line">
            <a:avLst/>
          </a:prstGeom>
          <a:ln>
            <a:solidFill>
              <a:schemeClr val="accent1">
                <a:shade val="95000"/>
                <a:satMod val="105000"/>
                <a:alpha val="25000"/>
              </a:schemeClr>
            </a:solidFill>
          </a:ln>
        </p:spPr>
        <p:style>
          <a:lnRef idx="1">
            <a:schemeClr val="accent1"/>
          </a:lnRef>
          <a:fillRef idx="0">
            <a:schemeClr val="accent1"/>
          </a:fillRef>
          <a:effectRef idx="0">
            <a:schemeClr val="accent1"/>
          </a:effectRef>
          <a:fontRef idx="minor">
            <a:schemeClr val="tx1"/>
          </a:fontRef>
        </p:style>
      </p:cxnSp>
      <p:sp>
        <p:nvSpPr>
          <p:cNvPr id="4" name="Rectangle 3"/>
          <p:cNvSpPr>
            <a:spLocks noChangeArrowheads="1"/>
          </p:cNvSpPr>
          <p:nvPr/>
        </p:nvSpPr>
        <p:spPr bwMode="auto">
          <a:xfrm>
            <a:off x="0" y="1425575"/>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400" b="1">
                <a:solidFill>
                  <a:schemeClr val="bg1"/>
                </a:solidFill>
                <a:latin typeface="Arial" panose="020B0604020202020204" pitchFamily="34" charset="0"/>
              </a:rPr>
              <a:t>What greater witness than John did Jesus have?</a:t>
            </a:r>
            <a:endParaRPr lang="en-US" altLang="en-US" sz="1800" b="1">
              <a:solidFill>
                <a:srgbClr val="FFFF99"/>
              </a:solidFill>
              <a:latin typeface="Arial" panose="020B0604020202020204" pitchFamily="34" charset="0"/>
            </a:endParaRPr>
          </a:p>
        </p:txBody>
      </p:sp>
      <p:sp>
        <p:nvSpPr>
          <p:cNvPr id="5" name="Rectangle 4"/>
          <p:cNvSpPr>
            <a:spLocks noChangeArrowheads="1"/>
          </p:cNvSpPr>
          <p:nvPr/>
        </p:nvSpPr>
        <p:spPr bwMode="auto">
          <a:xfrm>
            <a:off x="1562100" y="2895600"/>
            <a:ext cx="60198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Font typeface="Arial" panose="020B0604020202020204" pitchFamily="34" charset="0"/>
              <a:buNone/>
            </a:pPr>
            <a:r>
              <a:rPr lang="en-US" altLang="en-US" sz="2800" b="1">
                <a:solidFill>
                  <a:schemeClr val="bg1"/>
                </a:solidFill>
              </a:rPr>
              <a:t>“</a:t>
            </a:r>
            <a:r>
              <a:rPr lang="en-US" altLang="en-US" sz="2800" b="1" i="1">
                <a:solidFill>
                  <a:schemeClr val="bg1"/>
                </a:solidFill>
              </a:rPr>
              <a:t>“But the testimony which I have is greater than the testimony of John; for </a:t>
            </a:r>
            <a:r>
              <a:rPr lang="en-US" altLang="en-US" sz="2800" b="1" i="1" u="sng">
                <a:solidFill>
                  <a:schemeClr val="bg1"/>
                </a:solidFill>
              </a:rPr>
              <a:t>the works which the Father has given Me to accomplish—the very works that I do</a:t>
            </a:r>
            <a:r>
              <a:rPr lang="en-US" altLang="en-US" sz="2800" b="1" i="1">
                <a:solidFill>
                  <a:schemeClr val="bg1"/>
                </a:solidFill>
              </a:rPr>
              <a:t>—testify about Me, that the Father has sent Me.</a:t>
            </a:r>
            <a:r>
              <a:rPr lang="en-US" altLang="en-US" sz="2800" b="1">
                <a:solidFill>
                  <a:schemeClr val="bg1"/>
                </a:solidFill>
              </a:rPr>
              <a:t>” (John 5:36, NASB95) </a:t>
            </a:r>
          </a:p>
        </p:txBody>
      </p:sp>
    </p:spTree>
    <p:extLst>
      <p:ext uri="{BB962C8B-B14F-4D97-AF65-F5344CB8AC3E}">
        <p14:creationId xmlns:p14="http://schemas.microsoft.com/office/powerpoint/2010/main" val="5161529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1"/>
          <p:cNvSpPr txBox="1">
            <a:spLocks/>
          </p:cNvSpPr>
          <p:nvPr/>
        </p:nvSpPr>
        <p:spPr bwMode="auto">
          <a:xfrm>
            <a:off x="1563688" y="5400675"/>
            <a:ext cx="60166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 typeface="Arial" panose="020B0604020202020204" pitchFamily="34" charset="0"/>
              <a:buNone/>
            </a:pPr>
            <a:r>
              <a:rPr lang="en-US" altLang="en-US" sz="2400" b="1" dirty="0">
                <a:solidFill>
                  <a:srgbClr val="471D01"/>
                </a:solidFill>
                <a:latin typeface="Arial" panose="020B0604020202020204" pitchFamily="34" charset="0"/>
              </a:rPr>
              <a:t>LESSON 9 - JOHN 6:1-35</a:t>
            </a:r>
            <a:endParaRPr lang="en-US" altLang="en-US" sz="2000" b="1" dirty="0">
              <a:solidFill>
                <a:srgbClr val="471D01"/>
              </a:solidFill>
              <a:latin typeface="Arial" panose="020B0604020202020204" pitchFamily="34" charset="0"/>
            </a:endParaRPr>
          </a:p>
        </p:txBody>
      </p:sp>
    </p:spTree>
    <p:extLst>
      <p:ext uri="{BB962C8B-B14F-4D97-AF65-F5344CB8AC3E}">
        <p14:creationId xmlns:p14="http://schemas.microsoft.com/office/powerpoint/2010/main" val="35266972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 Placeholder 1"/>
          <p:cNvSpPr txBox="1">
            <a:spLocks/>
          </p:cNvSpPr>
          <p:nvPr/>
        </p:nvSpPr>
        <p:spPr>
          <a:xfrm>
            <a:off x="312738" y="228600"/>
            <a:ext cx="8518525" cy="681038"/>
          </a:xfrm>
          <a:prstGeom prst="rect">
            <a:avLst/>
          </a:prstGeom>
        </p:spPr>
        <p:txBody>
          <a:bodyPr/>
          <a:lstStyle/>
          <a:p>
            <a:pPr eaLnBrk="1" fontAlgn="auto" hangingPunct="1">
              <a:spcBef>
                <a:spcPct val="20000"/>
              </a:spcBef>
              <a:spcAft>
                <a:spcPts val="0"/>
              </a:spcAft>
              <a:buFont typeface="Arial"/>
              <a:buNone/>
              <a:defRPr/>
            </a:pPr>
            <a:r>
              <a:rPr lang="en-US" sz="3600" b="1" dirty="0">
                <a:solidFill>
                  <a:schemeClr val="bg2">
                    <a:lumMod val="90000"/>
                  </a:schemeClr>
                </a:solidFill>
              </a:rPr>
              <a:t>Lesson 8 – Question 6</a:t>
            </a:r>
          </a:p>
        </p:txBody>
      </p:sp>
      <p:cxnSp>
        <p:nvCxnSpPr>
          <p:cNvPr id="3" name="Straight Connector 2"/>
          <p:cNvCxnSpPr/>
          <p:nvPr/>
        </p:nvCxnSpPr>
        <p:spPr>
          <a:xfrm>
            <a:off x="312738" y="1033463"/>
            <a:ext cx="8540750" cy="0"/>
          </a:xfrm>
          <a:prstGeom prst="line">
            <a:avLst/>
          </a:prstGeom>
          <a:ln>
            <a:solidFill>
              <a:schemeClr val="accent1">
                <a:shade val="95000"/>
                <a:satMod val="105000"/>
                <a:alpha val="25000"/>
              </a:schemeClr>
            </a:solidFill>
          </a:ln>
        </p:spPr>
        <p:style>
          <a:lnRef idx="1">
            <a:schemeClr val="accent1"/>
          </a:lnRef>
          <a:fillRef idx="0">
            <a:schemeClr val="accent1"/>
          </a:fillRef>
          <a:effectRef idx="0">
            <a:schemeClr val="accent1"/>
          </a:effectRef>
          <a:fontRef idx="minor">
            <a:schemeClr val="tx1"/>
          </a:fontRef>
        </p:style>
      </p:cxnSp>
      <p:sp>
        <p:nvSpPr>
          <p:cNvPr id="4" name="Rectangle 3"/>
          <p:cNvSpPr>
            <a:spLocks noChangeArrowheads="1"/>
          </p:cNvSpPr>
          <p:nvPr/>
        </p:nvSpPr>
        <p:spPr bwMode="auto">
          <a:xfrm>
            <a:off x="0" y="1425575"/>
            <a:ext cx="9144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400" b="1">
                <a:solidFill>
                  <a:schemeClr val="bg1"/>
                </a:solidFill>
                <a:latin typeface="Arial" panose="020B0604020202020204" pitchFamily="34" charset="0"/>
              </a:rPr>
              <a:t>Why did they not have the Father’s </a:t>
            </a:r>
            <a:br>
              <a:rPr lang="en-US" altLang="en-US" sz="2400" b="1">
                <a:solidFill>
                  <a:schemeClr val="bg1"/>
                </a:solidFill>
                <a:latin typeface="Arial" panose="020B0604020202020204" pitchFamily="34" charset="0"/>
              </a:rPr>
            </a:br>
            <a:r>
              <a:rPr lang="en-US" altLang="en-US" sz="2400" b="1">
                <a:solidFill>
                  <a:schemeClr val="bg1"/>
                </a:solidFill>
                <a:latin typeface="Arial" panose="020B0604020202020204" pitchFamily="34" charset="0"/>
              </a:rPr>
              <a:t>word abiding in them?</a:t>
            </a:r>
            <a:endParaRPr lang="en-US" altLang="en-US" sz="1800" b="1">
              <a:solidFill>
                <a:srgbClr val="FFFF99"/>
              </a:solidFill>
              <a:latin typeface="Arial" panose="020B0604020202020204" pitchFamily="34" charset="0"/>
            </a:endParaRPr>
          </a:p>
        </p:txBody>
      </p:sp>
      <p:sp>
        <p:nvSpPr>
          <p:cNvPr id="5" name="Rectangle 4"/>
          <p:cNvSpPr>
            <a:spLocks noChangeArrowheads="1"/>
          </p:cNvSpPr>
          <p:nvPr/>
        </p:nvSpPr>
        <p:spPr bwMode="auto">
          <a:xfrm>
            <a:off x="1562100" y="2895600"/>
            <a:ext cx="60198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Font typeface="Arial" panose="020B0604020202020204" pitchFamily="34" charset="0"/>
              <a:buNone/>
            </a:pPr>
            <a:r>
              <a:rPr lang="en-US" altLang="en-US" sz="2800" b="1">
                <a:solidFill>
                  <a:schemeClr val="bg1"/>
                </a:solidFill>
              </a:rPr>
              <a:t>“</a:t>
            </a:r>
            <a:r>
              <a:rPr lang="en-US" altLang="en-US" sz="2800" b="1" i="1">
                <a:solidFill>
                  <a:schemeClr val="bg1"/>
                </a:solidFill>
              </a:rPr>
              <a:t>“You do not have His word abiding in you, for </a:t>
            </a:r>
            <a:r>
              <a:rPr lang="en-US" altLang="en-US" sz="2800" b="1" i="1" u="sng">
                <a:solidFill>
                  <a:schemeClr val="bg1"/>
                </a:solidFill>
              </a:rPr>
              <a:t>you do not believe Him whom He sent</a:t>
            </a:r>
            <a:r>
              <a:rPr lang="en-US" altLang="en-US" sz="2800" b="1" i="1">
                <a:solidFill>
                  <a:schemeClr val="bg1"/>
                </a:solidFill>
              </a:rPr>
              <a:t>.</a:t>
            </a:r>
            <a:r>
              <a:rPr lang="en-US" altLang="en-US" sz="2800" b="1">
                <a:solidFill>
                  <a:schemeClr val="bg1"/>
                </a:solidFill>
              </a:rPr>
              <a:t>” (John 5:38, NASB95) </a:t>
            </a:r>
          </a:p>
        </p:txBody>
      </p:sp>
    </p:spTree>
    <p:extLst>
      <p:ext uri="{BB962C8B-B14F-4D97-AF65-F5344CB8AC3E}">
        <p14:creationId xmlns:p14="http://schemas.microsoft.com/office/powerpoint/2010/main" val="18783251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 Placeholder 1"/>
          <p:cNvSpPr txBox="1">
            <a:spLocks/>
          </p:cNvSpPr>
          <p:nvPr/>
        </p:nvSpPr>
        <p:spPr>
          <a:xfrm>
            <a:off x="312738" y="228600"/>
            <a:ext cx="8518525" cy="681038"/>
          </a:xfrm>
          <a:prstGeom prst="rect">
            <a:avLst/>
          </a:prstGeom>
        </p:spPr>
        <p:txBody>
          <a:bodyPr/>
          <a:lstStyle/>
          <a:p>
            <a:pPr eaLnBrk="1" fontAlgn="auto" hangingPunct="1">
              <a:spcBef>
                <a:spcPct val="20000"/>
              </a:spcBef>
              <a:spcAft>
                <a:spcPts val="0"/>
              </a:spcAft>
              <a:buFont typeface="Arial"/>
              <a:buNone/>
              <a:defRPr/>
            </a:pPr>
            <a:r>
              <a:rPr lang="en-US" sz="3600" b="1" dirty="0">
                <a:solidFill>
                  <a:schemeClr val="bg2">
                    <a:lumMod val="90000"/>
                  </a:schemeClr>
                </a:solidFill>
              </a:rPr>
              <a:t>Lesson 8 – Question 7</a:t>
            </a:r>
          </a:p>
        </p:txBody>
      </p:sp>
      <p:cxnSp>
        <p:nvCxnSpPr>
          <p:cNvPr id="3" name="Straight Connector 2"/>
          <p:cNvCxnSpPr/>
          <p:nvPr/>
        </p:nvCxnSpPr>
        <p:spPr>
          <a:xfrm>
            <a:off x="312738" y="1033463"/>
            <a:ext cx="8540750" cy="0"/>
          </a:xfrm>
          <a:prstGeom prst="line">
            <a:avLst/>
          </a:prstGeom>
          <a:ln>
            <a:solidFill>
              <a:schemeClr val="accent1">
                <a:shade val="95000"/>
                <a:satMod val="105000"/>
                <a:alpha val="25000"/>
              </a:schemeClr>
            </a:solidFill>
          </a:ln>
        </p:spPr>
        <p:style>
          <a:lnRef idx="1">
            <a:schemeClr val="accent1"/>
          </a:lnRef>
          <a:fillRef idx="0">
            <a:schemeClr val="accent1"/>
          </a:fillRef>
          <a:effectRef idx="0">
            <a:schemeClr val="accent1"/>
          </a:effectRef>
          <a:fontRef idx="minor">
            <a:schemeClr val="tx1"/>
          </a:fontRef>
        </p:style>
      </p:cxnSp>
      <p:sp>
        <p:nvSpPr>
          <p:cNvPr id="4" name="Rectangle 3"/>
          <p:cNvSpPr>
            <a:spLocks noChangeArrowheads="1"/>
          </p:cNvSpPr>
          <p:nvPr/>
        </p:nvSpPr>
        <p:spPr bwMode="auto">
          <a:xfrm>
            <a:off x="0" y="1425575"/>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400" b="1">
                <a:solidFill>
                  <a:schemeClr val="bg1"/>
                </a:solidFill>
                <a:latin typeface="Arial" panose="020B0604020202020204" pitchFamily="34" charset="0"/>
              </a:rPr>
              <a:t>Why did they search the scriptures?</a:t>
            </a:r>
            <a:endParaRPr lang="en-US" altLang="en-US" sz="1800" b="1">
              <a:solidFill>
                <a:srgbClr val="FFFF99"/>
              </a:solidFill>
              <a:latin typeface="Arial" panose="020B0604020202020204" pitchFamily="34" charset="0"/>
            </a:endParaRPr>
          </a:p>
        </p:txBody>
      </p:sp>
      <p:sp>
        <p:nvSpPr>
          <p:cNvPr id="5" name="Rectangle 4"/>
          <p:cNvSpPr>
            <a:spLocks noChangeArrowheads="1"/>
          </p:cNvSpPr>
          <p:nvPr/>
        </p:nvSpPr>
        <p:spPr bwMode="auto">
          <a:xfrm>
            <a:off x="1562100" y="2895600"/>
            <a:ext cx="60198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Font typeface="Arial" panose="020B0604020202020204" pitchFamily="34" charset="0"/>
              <a:buNone/>
            </a:pPr>
            <a:r>
              <a:rPr lang="en-US" altLang="en-US" sz="2800" b="1">
                <a:solidFill>
                  <a:schemeClr val="bg1"/>
                </a:solidFill>
              </a:rPr>
              <a:t>“</a:t>
            </a:r>
            <a:r>
              <a:rPr lang="en-US" altLang="en-US" sz="2800" b="1" i="1">
                <a:solidFill>
                  <a:schemeClr val="bg1"/>
                </a:solidFill>
              </a:rPr>
              <a:t>“You search the Scriptures </a:t>
            </a:r>
            <a:r>
              <a:rPr lang="en-US" altLang="en-US" sz="2800" b="1" i="1" u="sng">
                <a:solidFill>
                  <a:schemeClr val="bg1"/>
                </a:solidFill>
              </a:rPr>
              <a:t>because you think that in them you have eternal life</a:t>
            </a:r>
            <a:r>
              <a:rPr lang="en-US" altLang="en-US" sz="2800" b="1" i="1">
                <a:solidFill>
                  <a:schemeClr val="bg1"/>
                </a:solidFill>
              </a:rPr>
              <a:t>; it is these that testify about Me; and you are unwilling to come to Me so that you may have life.</a:t>
            </a:r>
            <a:r>
              <a:rPr lang="en-US" altLang="en-US" sz="2800" b="1">
                <a:solidFill>
                  <a:schemeClr val="bg1"/>
                </a:solidFill>
              </a:rPr>
              <a:t>” </a:t>
            </a:r>
            <a:br>
              <a:rPr lang="en-US" altLang="en-US" sz="2800" b="1">
                <a:solidFill>
                  <a:schemeClr val="bg1"/>
                </a:solidFill>
              </a:rPr>
            </a:br>
            <a:r>
              <a:rPr lang="en-US" altLang="en-US" sz="2800" b="1">
                <a:solidFill>
                  <a:schemeClr val="bg1"/>
                </a:solidFill>
              </a:rPr>
              <a:t>(John 5:39–40, NASB95) </a:t>
            </a:r>
          </a:p>
        </p:txBody>
      </p:sp>
    </p:spTree>
    <p:extLst>
      <p:ext uri="{BB962C8B-B14F-4D97-AF65-F5344CB8AC3E}">
        <p14:creationId xmlns:p14="http://schemas.microsoft.com/office/powerpoint/2010/main" val="9997099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 Placeholder 1"/>
          <p:cNvSpPr txBox="1">
            <a:spLocks/>
          </p:cNvSpPr>
          <p:nvPr/>
        </p:nvSpPr>
        <p:spPr>
          <a:xfrm>
            <a:off x="312738" y="228600"/>
            <a:ext cx="8518525" cy="681038"/>
          </a:xfrm>
          <a:prstGeom prst="rect">
            <a:avLst/>
          </a:prstGeom>
        </p:spPr>
        <p:txBody>
          <a:bodyPr/>
          <a:lstStyle/>
          <a:p>
            <a:pPr eaLnBrk="1" fontAlgn="auto" hangingPunct="1">
              <a:spcBef>
                <a:spcPct val="20000"/>
              </a:spcBef>
              <a:spcAft>
                <a:spcPts val="0"/>
              </a:spcAft>
              <a:buFont typeface="Arial"/>
              <a:buNone/>
              <a:defRPr/>
            </a:pPr>
            <a:r>
              <a:rPr lang="en-US" sz="3600" b="1" dirty="0">
                <a:solidFill>
                  <a:schemeClr val="bg2">
                    <a:lumMod val="90000"/>
                  </a:schemeClr>
                </a:solidFill>
              </a:rPr>
              <a:t>Lesson 8 – Question 8</a:t>
            </a:r>
          </a:p>
        </p:txBody>
      </p:sp>
      <p:cxnSp>
        <p:nvCxnSpPr>
          <p:cNvPr id="3" name="Straight Connector 2"/>
          <p:cNvCxnSpPr/>
          <p:nvPr/>
        </p:nvCxnSpPr>
        <p:spPr>
          <a:xfrm>
            <a:off x="312738" y="1033463"/>
            <a:ext cx="8540750" cy="0"/>
          </a:xfrm>
          <a:prstGeom prst="line">
            <a:avLst/>
          </a:prstGeom>
          <a:ln>
            <a:solidFill>
              <a:schemeClr val="accent1">
                <a:shade val="95000"/>
                <a:satMod val="105000"/>
                <a:alpha val="25000"/>
              </a:schemeClr>
            </a:solidFill>
          </a:ln>
        </p:spPr>
        <p:style>
          <a:lnRef idx="1">
            <a:schemeClr val="accent1"/>
          </a:lnRef>
          <a:fillRef idx="0">
            <a:schemeClr val="accent1"/>
          </a:fillRef>
          <a:effectRef idx="0">
            <a:schemeClr val="accent1"/>
          </a:effectRef>
          <a:fontRef idx="minor">
            <a:schemeClr val="tx1"/>
          </a:fontRef>
        </p:style>
      </p:cxnSp>
      <p:sp>
        <p:nvSpPr>
          <p:cNvPr id="4" name="Rectangle 3"/>
          <p:cNvSpPr>
            <a:spLocks noChangeArrowheads="1"/>
          </p:cNvSpPr>
          <p:nvPr/>
        </p:nvSpPr>
        <p:spPr bwMode="auto">
          <a:xfrm>
            <a:off x="0" y="1425575"/>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400" b="1">
                <a:solidFill>
                  <a:schemeClr val="bg1"/>
                </a:solidFill>
                <a:latin typeface="Arial" panose="020B0604020202020204" pitchFamily="34" charset="0"/>
              </a:rPr>
              <a:t>What proved they did not have the love of God?</a:t>
            </a:r>
            <a:endParaRPr lang="en-US" altLang="en-US" sz="1800" b="1">
              <a:solidFill>
                <a:srgbClr val="FFFF99"/>
              </a:solidFill>
              <a:latin typeface="Arial" panose="020B0604020202020204" pitchFamily="34" charset="0"/>
            </a:endParaRPr>
          </a:p>
        </p:txBody>
      </p:sp>
      <p:sp>
        <p:nvSpPr>
          <p:cNvPr id="5" name="Rectangle 4"/>
          <p:cNvSpPr>
            <a:spLocks noChangeArrowheads="1"/>
          </p:cNvSpPr>
          <p:nvPr/>
        </p:nvSpPr>
        <p:spPr bwMode="auto">
          <a:xfrm>
            <a:off x="1352550" y="2438400"/>
            <a:ext cx="6438900"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Font typeface="Arial" panose="020B0604020202020204" pitchFamily="34" charset="0"/>
              <a:buNone/>
            </a:pPr>
            <a:r>
              <a:rPr lang="en-US" altLang="en-US" sz="2800" b="1">
                <a:solidFill>
                  <a:schemeClr val="bg1"/>
                </a:solidFill>
              </a:rPr>
              <a:t>“</a:t>
            </a:r>
            <a:r>
              <a:rPr lang="en-US" altLang="en-US" sz="2800" b="1" i="1">
                <a:solidFill>
                  <a:schemeClr val="bg1"/>
                </a:solidFill>
              </a:rPr>
              <a:t>but I know you, that </a:t>
            </a:r>
            <a:r>
              <a:rPr lang="en-US" altLang="en-US" sz="2800" b="1" i="1" u="sng">
                <a:solidFill>
                  <a:schemeClr val="bg1"/>
                </a:solidFill>
              </a:rPr>
              <a:t>you do not have the love of God in yourselves</a:t>
            </a:r>
            <a:r>
              <a:rPr lang="en-US" altLang="en-US" sz="2800" b="1" i="1">
                <a:solidFill>
                  <a:schemeClr val="bg1"/>
                </a:solidFill>
              </a:rPr>
              <a:t>. “I have come in My Father’s name, and </a:t>
            </a:r>
            <a:r>
              <a:rPr lang="en-US" altLang="en-US" sz="2800" b="1" i="1" u="sng">
                <a:solidFill>
                  <a:schemeClr val="bg1"/>
                </a:solidFill>
              </a:rPr>
              <a:t>you do not receive Me</a:t>
            </a:r>
            <a:r>
              <a:rPr lang="en-US" altLang="en-US" sz="2800" b="1" i="1">
                <a:solidFill>
                  <a:schemeClr val="bg1"/>
                </a:solidFill>
              </a:rPr>
              <a:t>; if another comes in his own name, you will receive him. “How can you believe, when </a:t>
            </a:r>
            <a:r>
              <a:rPr lang="en-US" altLang="en-US" sz="2800" b="1" i="1" u="sng">
                <a:solidFill>
                  <a:schemeClr val="bg1"/>
                </a:solidFill>
              </a:rPr>
              <a:t>you receive glory from one another and you do not seek the glory that is from the one and only God</a:t>
            </a:r>
            <a:r>
              <a:rPr lang="en-US" altLang="en-US" sz="2800" b="1" i="1">
                <a:solidFill>
                  <a:schemeClr val="bg1"/>
                </a:solidFill>
              </a:rPr>
              <a:t>?</a:t>
            </a:r>
            <a:r>
              <a:rPr lang="en-US" altLang="en-US" sz="2800" b="1">
                <a:solidFill>
                  <a:schemeClr val="bg1"/>
                </a:solidFill>
              </a:rPr>
              <a:t>” </a:t>
            </a:r>
            <a:br>
              <a:rPr lang="en-US" altLang="en-US" sz="2800" b="1">
                <a:solidFill>
                  <a:schemeClr val="bg1"/>
                </a:solidFill>
              </a:rPr>
            </a:br>
            <a:r>
              <a:rPr lang="en-US" altLang="en-US" sz="2800" b="1">
                <a:solidFill>
                  <a:schemeClr val="bg1"/>
                </a:solidFill>
              </a:rPr>
              <a:t>(John 5:42–44, NASB95) </a:t>
            </a:r>
          </a:p>
        </p:txBody>
      </p:sp>
    </p:spTree>
    <p:extLst>
      <p:ext uri="{BB962C8B-B14F-4D97-AF65-F5344CB8AC3E}">
        <p14:creationId xmlns:p14="http://schemas.microsoft.com/office/powerpoint/2010/main" val="31162074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1212</TotalTime>
  <Words>8118</Words>
  <Application>Microsoft Office PowerPoint</Application>
  <PresentationFormat>On-screen Show (4:3)</PresentationFormat>
  <Paragraphs>466</Paragraphs>
  <Slides>60</Slides>
  <Notes>25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60</vt:i4>
      </vt:variant>
    </vt:vector>
  </HeadingPairs>
  <TitlesOfParts>
    <vt:vector size="65" baseType="lpstr">
      <vt:lpstr>Arial</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Timothy Caldwell</dc:creator>
  <cp:lastModifiedBy>Timothy Caldwell</cp:lastModifiedBy>
  <cp:revision>96</cp:revision>
  <dcterms:created xsi:type="dcterms:W3CDTF">2016-05-31T20:08:40Z</dcterms:created>
  <dcterms:modified xsi:type="dcterms:W3CDTF">2016-06-05T18:18:54Z</dcterms:modified>
</cp:coreProperties>
</file>